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37"/>
  </p:notesMasterIdLst>
  <p:sldIdLst>
    <p:sldId id="256" r:id="rId5"/>
    <p:sldId id="257" r:id="rId6"/>
    <p:sldId id="258" r:id="rId7"/>
    <p:sldId id="285" r:id="rId8"/>
    <p:sldId id="259" r:id="rId9"/>
    <p:sldId id="279" r:id="rId10"/>
    <p:sldId id="280" r:id="rId11"/>
    <p:sldId id="268" r:id="rId12"/>
    <p:sldId id="269" r:id="rId13"/>
    <p:sldId id="283" r:id="rId14"/>
    <p:sldId id="265" r:id="rId15"/>
    <p:sldId id="262" r:id="rId16"/>
    <p:sldId id="266" r:id="rId17"/>
    <p:sldId id="267" r:id="rId18"/>
    <p:sldId id="263" r:id="rId19"/>
    <p:sldId id="281" r:id="rId20"/>
    <p:sldId id="271" r:id="rId21"/>
    <p:sldId id="272" r:id="rId22"/>
    <p:sldId id="273" r:id="rId23"/>
    <p:sldId id="274" r:id="rId24"/>
    <p:sldId id="275" r:id="rId25"/>
    <p:sldId id="276" r:id="rId26"/>
    <p:sldId id="277" r:id="rId27"/>
    <p:sldId id="278" r:id="rId28"/>
    <p:sldId id="282" r:id="rId29"/>
    <p:sldId id="284" r:id="rId30"/>
    <p:sldId id="288" r:id="rId31"/>
    <p:sldId id="289" r:id="rId32"/>
    <p:sldId id="290" r:id="rId33"/>
    <p:sldId id="291" r:id="rId34"/>
    <p:sldId id="292"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3888F8-9916-A136-28E7-DBF71ECA0700}" v="37" dt="2024-03-11T17:52:31.194"/>
    <p1510:client id="{6A13777B-C890-2D07-34A5-DAF76476829C}" v="9" dt="2024-03-12T00:25:04.306"/>
    <p1510:client id="{7D31CDB0-5615-3448-9953-7E6C844DB568}" v="523" dt="2024-03-12T01:16:29.145"/>
    <p1510:client id="{9ECF16B4-3304-CE45-EBF3-57B88CCE8A18}" v="9" dt="2024-03-11T15:08:52.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mk Muthusamy" userId="S::101480593@georgebrown.ca::7f1f14f5-066b-4790-9838-acfeed4ac12d" providerId="AD" clId="Web-{1F3888F8-9916-A136-28E7-DBF71ECA0700}"/>
    <pc:docChg chg="modSld">
      <pc:chgData name="Pmk Muthusamy" userId="S::101480593@georgebrown.ca::7f1f14f5-066b-4790-9838-acfeed4ac12d" providerId="AD" clId="Web-{1F3888F8-9916-A136-28E7-DBF71ECA0700}" dt="2024-03-11T17:52:31.194" v="27"/>
      <pc:docMkLst>
        <pc:docMk/>
      </pc:docMkLst>
      <pc:sldChg chg="modSp">
        <pc:chgData name="Pmk Muthusamy" userId="S::101480593@georgebrown.ca::7f1f14f5-066b-4790-9838-acfeed4ac12d" providerId="AD" clId="Web-{1F3888F8-9916-A136-28E7-DBF71ECA0700}" dt="2024-03-11T16:17:40.105" v="3" actId="1076"/>
        <pc:sldMkLst>
          <pc:docMk/>
          <pc:sldMk cId="4175711890" sldId="257"/>
        </pc:sldMkLst>
        <pc:spChg chg="mod">
          <ac:chgData name="Pmk Muthusamy" userId="S::101480593@georgebrown.ca::7f1f14f5-066b-4790-9838-acfeed4ac12d" providerId="AD" clId="Web-{1F3888F8-9916-A136-28E7-DBF71ECA0700}" dt="2024-03-11T16:17:40.105" v="3" actId="1076"/>
          <ac:spMkLst>
            <pc:docMk/>
            <pc:sldMk cId="4175711890" sldId="257"/>
            <ac:spMk id="16" creationId="{638792CF-0E44-CB5D-46B4-FD4809C473E4}"/>
          </ac:spMkLst>
        </pc:spChg>
      </pc:sldChg>
      <pc:sldChg chg="addSp delSp modSp">
        <pc:chgData name="Pmk Muthusamy" userId="S::101480593@georgebrown.ca::7f1f14f5-066b-4790-9838-acfeed4ac12d" providerId="AD" clId="Web-{1F3888F8-9916-A136-28E7-DBF71ECA0700}" dt="2024-03-11T17:52:31.194" v="27"/>
        <pc:sldMkLst>
          <pc:docMk/>
          <pc:sldMk cId="2660304957" sldId="266"/>
        </pc:sldMkLst>
        <pc:spChg chg="add del">
          <ac:chgData name="Pmk Muthusamy" userId="S::101480593@georgebrown.ca::7f1f14f5-066b-4790-9838-acfeed4ac12d" providerId="AD" clId="Web-{1F3888F8-9916-A136-28E7-DBF71ECA0700}" dt="2024-03-11T17:52:31.194" v="27"/>
          <ac:spMkLst>
            <pc:docMk/>
            <pc:sldMk cId="2660304957" sldId="266"/>
            <ac:spMk id="5" creationId="{828ECD38-92E6-EB05-E8A0-E0524827D1C9}"/>
          </ac:spMkLst>
        </pc:spChg>
        <pc:spChg chg="mod">
          <ac:chgData name="Pmk Muthusamy" userId="S::101480593@georgebrown.ca::7f1f14f5-066b-4790-9838-acfeed4ac12d" providerId="AD" clId="Web-{1F3888F8-9916-A136-28E7-DBF71ECA0700}" dt="2024-03-11T16:20:03.264" v="25" actId="1076"/>
          <ac:spMkLst>
            <pc:docMk/>
            <pc:sldMk cId="2660304957" sldId="266"/>
            <ac:spMk id="6" creationId="{DE22C70D-B2AC-B819-D27F-5C797607ED8A}"/>
          </ac:spMkLst>
        </pc:spChg>
      </pc:sldChg>
      <pc:sldChg chg="modSp">
        <pc:chgData name="Pmk Muthusamy" userId="S::101480593@georgebrown.ca::7f1f14f5-066b-4790-9838-acfeed4ac12d" providerId="AD" clId="Web-{1F3888F8-9916-A136-28E7-DBF71ECA0700}" dt="2024-03-11T16:16:14.822" v="2" actId="20577"/>
        <pc:sldMkLst>
          <pc:docMk/>
          <pc:sldMk cId="4201298145" sldId="271"/>
        </pc:sldMkLst>
        <pc:spChg chg="mod">
          <ac:chgData name="Pmk Muthusamy" userId="S::101480593@georgebrown.ca::7f1f14f5-066b-4790-9838-acfeed4ac12d" providerId="AD" clId="Web-{1F3888F8-9916-A136-28E7-DBF71ECA0700}" dt="2024-03-11T16:16:14.822" v="2" actId="20577"/>
          <ac:spMkLst>
            <pc:docMk/>
            <pc:sldMk cId="4201298145" sldId="271"/>
            <ac:spMk id="5" creationId="{4E6081BF-59A5-6F8E-2721-56222B5FA84E}"/>
          </ac:spMkLst>
        </pc:spChg>
      </pc:sldChg>
      <pc:sldChg chg="modSp">
        <pc:chgData name="Pmk Muthusamy" userId="S::101480593@georgebrown.ca::7f1f14f5-066b-4790-9838-acfeed4ac12d" providerId="AD" clId="Web-{1F3888F8-9916-A136-28E7-DBF71ECA0700}" dt="2024-03-11T16:18:31.965" v="20" actId="20577"/>
        <pc:sldMkLst>
          <pc:docMk/>
          <pc:sldMk cId="4011240331" sldId="285"/>
        </pc:sldMkLst>
        <pc:spChg chg="mod">
          <ac:chgData name="Pmk Muthusamy" userId="S::101480593@georgebrown.ca::7f1f14f5-066b-4790-9838-acfeed4ac12d" providerId="AD" clId="Web-{1F3888F8-9916-A136-28E7-DBF71ECA0700}" dt="2024-03-11T16:18:31.965" v="20" actId="20577"/>
          <ac:spMkLst>
            <pc:docMk/>
            <pc:sldMk cId="4011240331" sldId="285"/>
            <ac:spMk id="3" creationId="{D3DE191F-8F0E-0794-E7A8-4B075E51BC16}"/>
          </ac:spMkLst>
        </pc:spChg>
      </pc:sldChg>
    </pc:docChg>
  </pc:docChgLst>
  <pc:docChgLst>
    <pc:chgData name="Roan Kathrina Dimaculangan" userId="716ce060-e446-4be0-9016-137ec72dc0ac" providerId="ADAL" clId="{7D31CDB0-5615-3448-9953-7E6C844DB568}"/>
    <pc:docChg chg="undo custSel addSld delSld modSld">
      <pc:chgData name="Roan Kathrina Dimaculangan" userId="716ce060-e446-4be0-9016-137ec72dc0ac" providerId="ADAL" clId="{7D31CDB0-5615-3448-9953-7E6C844DB568}" dt="2024-03-12T01:16:29.145" v="522" actId="14100"/>
      <pc:docMkLst>
        <pc:docMk/>
      </pc:docMkLst>
      <pc:sldChg chg="modSp mod">
        <pc:chgData name="Roan Kathrina Dimaculangan" userId="716ce060-e446-4be0-9016-137ec72dc0ac" providerId="ADAL" clId="{7D31CDB0-5615-3448-9953-7E6C844DB568}" dt="2024-03-12T01:16:29.145" v="522" actId="14100"/>
        <pc:sldMkLst>
          <pc:docMk/>
          <pc:sldMk cId="109857222" sldId="256"/>
        </pc:sldMkLst>
        <pc:spChg chg="mod">
          <ac:chgData name="Roan Kathrina Dimaculangan" userId="716ce060-e446-4be0-9016-137ec72dc0ac" providerId="ADAL" clId="{7D31CDB0-5615-3448-9953-7E6C844DB568}" dt="2024-03-12T01:16:29.145" v="522" actId="14100"/>
          <ac:spMkLst>
            <pc:docMk/>
            <pc:sldMk cId="109857222" sldId="256"/>
            <ac:spMk id="2" creationId="{00000000-0000-0000-0000-000000000000}"/>
          </ac:spMkLst>
        </pc:spChg>
      </pc:sldChg>
      <pc:sldChg chg="modSp mod">
        <pc:chgData name="Roan Kathrina Dimaculangan" userId="716ce060-e446-4be0-9016-137ec72dc0ac" providerId="ADAL" clId="{7D31CDB0-5615-3448-9953-7E6C844DB568}" dt="2024-03-12T01:14:37.798" v="505" actId="20577"/>
        <pc:sldMkLst>
          <pc:docMk/>
          <pc:sldMk cId="4175711890" sldId="257"/>
        </pc:sldMkLst>
        <pc:spChg chg="mod">
          <ac:chgData name="Roan Kathrina Dimaculangan" userId="716ce060-e446-4be0-9016-137ec72dc0ac" providerId="ADAL" clId="{7D31CDB0-5615-3448-9953-7E6C844DB568}" dt="2024-03-12T01:14:37.798" v="505" actId="20577"/>
          <ac:spMkLst>
            <pc:docMk/>
            <pc:sldMk cId="4175711890" sldId="257"/>
            <ac:spMk id="16" creationId="{638792CF-0E44-CB5D-46B4-FD4809C473E4}"/>
          </ac:spMkLst>
        </pc:spChg>
      </pc:sldChg>
      <pc:sldChg chg="modSp mod">
        <pc:chgData name="Roan Kathrina Dimaculangan" userId="716ce060-e446-4be0-9016-137ec72dc0ac" providerId="ADAL" clId="{7D31CDB0-5615-3448-9953-7E6C844DB568}" dt="2024-03-11T21:17:50.976" v="2" actId="1076"/>
        <pc:sldMkLst>
          <pc:docMk/>
          <pc:sldMk cId="411363367" sldId="259"/>
        </pc:sldMkLst>
        <pc:picChg chg="mod">
          <ac:chgData name="Roan Kathrina Dimaculangan" userId="716ce060-e446-4be0-9016-137ec72dc0ac" providerId="ADAL" clId="{7D31CDB0-5615-3448-9953-7E6C844DB568}" dt="2024-03-11T21:17:50.976" v="2" actId="1076"/>
          <ac:picMkLst>
            <pc:docMk/>
            <pc:sldMk cId="411363367" sldId="259"/>
            <ac:picMk id="5" creationId="{928DCF63-BCAC-40EF-FD7D-DDB5474037C8}"/>
          </ac:picMkLst>
        </pc:picChg>
      </pc:sldChg>
      <pc:sldChg chg="modSp mod">
        <pc:chgData name="Roan Kathrina Dimaculangan" userId="716ce060-e446-4be0-9016-137ec72dc0ac" providerId="ADAL" clId="{7D31CDB0-5615-3448-9953-7E6C844DB568}" dt="2024-03-11T21:20:26.600" v="34" actId="1076"/>
        <pc:sldMkLst>
          <pc:docMk/>
          <pc:sldMk cId="943532887" sldId="262"/>
        </pc:sldMkLst>
        <pc:picChg chg="mod">
          <ac:chgData name="Roan Kathrina Dimaculangan" userId="716ce060-e446-4be0-9016-137ec72dc0ac" providerId="ADAL" clId="{7D31CDB0-5615-3448-9953-7E6C844DB568}" dt="2024-03-11T21:20:26.600" v="34" actId="1076"/>
          <ac:picMkLst>
            <pc:docMk/>
            <pc:sldMk cId="943532887" sldId="262"/>
            <ac:picMk id="2" creationId="{5EB3578E-536B-0FC4-36E3-760454B55D9B}"/>
          </ac:picMkLst>
        </pc:picChg>
      </pc:sldChg>
      <pc:sldChg chg="addSp delSp modSp mod">
        <pc:chgData name="Roan Kathrina Dimaculangan" userId="716ce060-e446-4be0-9016-137ec72dc0ac" providerId="ADAL" clId="{7D31CDB0-5615-3448-9953-7E6C844DB568}" dt="2024-03-11T21:19:43.935" v="33" actId="1037"/>
        <pc:sldMkLst>
          <pc:docMk/>
          <pc:sldMk cId="935099704" sldId="268"/>
        </pc:sldMkLst>
        <pc:picChg chg="add mod modCrop">
          <ac:chgData name="Roan Kathrina Dimaculangan" userId="716ce060-e446-4be0-9016-137ec72dc0ac" providerId="ADAL" clId="{7D31CDB0-5615-3448-9953-7E6C844DB568}" dt="2024-03-11T21:19:43.935" v="33" actId="1037"/>
          <ac:picMkLst>
            <pc:docMk/>
            <pc:sldMk cId="935099704" sldId="268"/>
            <ac:picMk id="4" creationId="{49EA56D4-6707-9E61-4B7D-E3FA5D924BBB}"/>
          </ac:picMkLst>
        </pc:picChg>
        <pc:picChg chg="add mod modCrop">
          <ac:chgData name="Roan Kathrina Dimaculangan" userId="716ce060-e446-4be0-9016-137ec72dc0ac" providerId="ADAL" clId="{7D31CDB0-5615-3448-9953-7E6C844DB568}" dt="2024-03-11T21:19:43.935" v="33" actId="1037"/>
          <ac:picMkLst>
            <pc:docMk/>
            <pc:sldMk cId="935099704" sldId="268"/>
            <ac:picMk id="5" creationId="{1E3C0DEC-6230-72CF-8375-90F0CF499331}"/>
          </ac:picMkLst>
        </pc:picChg>
        <pc:picChg chg="del">
          <ac:chgData name="Roan Kathrina Dimaculangan" userId="716ce060-e446-4be0-9016-137ec72dc0ac" providerId="ADAL" clId="{7D31CDB0-5615-3448-9953-7E6C844DB568}" dt="2024-03-11T21:17:57.747" v="3" actId="478"/>
          <ac:picMkLst>
            <pc:docMk/>
            <pc:sldMk cId="935099704" sldId="268"/>
            <ac:picMk id="6" creationId="{34610733-7073-83F2-302E-5E96DE0410BA}"/>
          </ac:picMkLst>
        </pc:picChg>
        <pc:picChg chg="del">
          <ac:chgData name="Roan Kathrina Dimaculangan" userId="716ce060-e446-4be0-9016-137ec72dc0ac" providerId="ADAL" clId="{7D31CDB0-5615-3448-9953-7E6C844DB568}" dt="2024-03-11T21:17:57.747" v="3" actId="478"/>
          <ac:picMkLst>
            <pc:docMk/>
            <pc:sldMk cId="935099704" sldId="268"/>
            <ac:picMk id="10" creationId="{F4CF3DB1-04DF-8A60-CDA9-154A035A747A}"/>
          </ac:picMkLst>
        </pc:picChg>
      </pc:sldChg>
      <pc:sldChg chg="modSp mod">
        <pc:chgData name="Roan Kathrina Dimaculangan" userId="716ce060-e446-4be0-9016-137ec72dc0ac" providerId="ADAL" clId="{7D31CDB0-5615-3448-9953-7E6C844DB568}" dt="2024-03-11T21:22:44.459" v="76" actId="20577"/>
        <pc:sldMkLst>
          <pc:docMk/>
          <pc:sldMk cId="4201298145" sldId="271"/>
        </pc:sldMkLst>
        <pc:spChg chg="mod">
          <ac:chgData name="Roan Kathrina Dimaculangan" userId="716ce060-e446-4be0-9016-137ec72dc0ac" providerId="ADAL" clId="{7D31CDB0-5615-3448-9953-7E6C844DB568}" dt="2024-03-11T21:22:44.459" v="76" actId="20577"/>
          <ac:spMkLst>
            <pc:docMk/>
            <pc:sldMk cId="4201298145" sldId="271"/>
            <ac:spMk id="5" creationId="{4E6081BF-59A5-6F8E-2721-56222B5FA84E}"/>
          </ac:spMkLst>
        </pc:spChg>
      </pc:sldChg>
      <pc:sldChg chg="modSp mod">
        <pc:chgData name="Roan Kathrina Dimaculangan" userId="716ce060-e446-4be0-9016-137ec72dc0ac" providerId="ADAL" clId="{7D31CDB0-5615-3448-9953-7E6C844DB568}" dt="2024-03-11T21:22:54.146" v="85" actId="20577"/>
        <pc:sldMkLst>
          <pc:docMk/>
          <pc:sldMk cId="391433358" sldId="272"/>
        </pc:sldMkLst>
        <pc:spChg chg="mod">
          <ac:chgData name="Roan Kathrina Dimaculangan" userId="716ce060-e446-4be0-9016-137ec72dc0ac" providerId="ADAL" clId="{7D31CDB0-5615-3448-9953-7E6C844DB568}" dt="2024-03-11T21:22:54.146" v="85" actId="20577"/>
          <ac:spMkLst>
            <pc:docMk/>
            <pc:sldMk cId="391433358" sldId="272"/>
            <ac:spMk id="5" creationId="{8844B668-F65B-D2DE-AEFB-89F3468F84C5}"/>
          </ac:spMkLst>
        </pc:spChg>
      </pc:sldChg>
      <pc:sldChg chg="modSp mod">
        <pc:chgData name="Roan Kathrina Dimaculangan" userId="716ce060-e446-4be0-9016-137ec72dc0ac" providerId="ADAL" clId="{7D31CDB0-5615-3448-9953-7E6C844DB568}" dt="2024-03-11T21:23:03.786" v="94" actId="20577"/>
        <pc:sldMkLst>
          <pc:docMk/>
          <pc:sldMk cId="2639828843" sldId="273"/>
        </pc:sldMkLst>
        <pc:spChg chg="mod">
          <ac:chgData name="Roan Kathrina Dimaculangan" userId="716ce060-e446-4be0-9016-137ec72dc0ac" providerId="ADAL" clId="{7D31CDB0-5615-3448-9953-7E6C844DB568}" dt="2024-03-11T21:23:03.786" v="94" actId="20577"/>
          <ac:spMkLst>
            <pc:docMk/>
            <pc:sldMk cId="2639828843" sldId="273"/>
            <ac:spMk id="5" creationId="{3F4FBAFB-3D7E-E2D5-767F-03B543BF2456}"/>
          </ac:spMkLst>
        </pc:spChg>
        <pc:spChg chg="mod">
          <ac:chgData name="Roan Kathrina Dimaculangan" userId="716ce060-e446-4be0-9016-137ec72dc0ac" providerId="ADAL" clId="{7D31CDB0-5615-3448-9953-7E6C844DB568}" dt="2024-03-11T21:21:05.035" v="43" actId="20577"/>
          <ac:spMkLst>
            <pc:docMk/>
            <pc:sldMk cId="2639828843" sldId="273"/>
            <ac:spMk id="10" creationId="{68FF04B8-84E2-D863-D872-16F59B7C0201}"/>
          </ac:spMkLst>
        </pc:spChg>
      </pc:sldChg>
      <pc:sldChg chg="modSp mod">
        <pc:chgData name="Roan Kathrina Dimaculangan" userId="716ce060-e446-4be0-9016-137ec72dc0ac" providerId="ADAL" clId="{7D31CDB0-5615-3448-9953-7E6C844DB568}" dt="2024-03-11T21:23:12.738" v="105" actId="20577"/>
        <pc:sldMkLst>
          <pc:docMk/>
          <pc:sldMk cId="1247145954" sldId="274"/>
        </pc:sldMkLst>
        <pc:spChg chg="mod">
          <ac:chgData name="Roan Kathrina Dimaculangan" userId="716ce060-e446-4be0-9016-137ec72dc0ac" providerId="ADAL" clId="{7D31CDB0-5615-3448-9953-7E6C844DB568}" dt="2024-03-11T21:23:12.738" v="105" actId="20577"/>
          <ac:spMkLst>
            <pc:docMk/>
            <pc:sldMk cId="1247145954" sldId="274"/>
            <ac:spMk id="2" creationId="{E2684E97-D129-5616-5E83-9780CF89C473}"/>
          </ac:spMkLst>
        </pc:spChg>
        <pc:spChg chg="mod">
          <ac:chgData name="Roan Kathrina Dimaculangan" userId="716ce060-e446-4be0-9016-137ec72dc0ac" providerId="ADAL" clId="{7D31CDB0-5615-3448-9953-7E6C844DB568}" dt="2024-03-11T21:21:11.303" v="45" actId="20577"/>
          <ac:spMkLst>
            <pc:docMk/>
            <pc:sldMk cId="1247145954" sldId="274"/>
            <ac:spMk id="8" creationId="{33B553C0-A44F-FB35-428C-DBE9275F696A}"/>
          </ac:spMkLst>
        </pc:spChg>
      </pc:sldChg>
      <pc:sldChg chg="modSp mod">
        <pc:chgData name="Roan Kathrina Dimaculangan" userId="716ce060-e446-4be0-9016-137ec72dc0ac" providerId="ADAL" clId="{7D31CDB0-5615-3448-9953-7E6C844DB568}" dt="2024-03-11T21:21:33.619" v="46" actId="14100"/>
        <pc:sldMkLst>
          <pc:docMk/>
          <pc:sldMk cId="1726835382" sldId="277"/>
        </pc:sldMkLst>
        <pc:picChg chg="mod">
          <ac:chgData name="Roan Kathrina Dimaculangan" userId="716ce060-e446-4be0-9016-137ec72dc0ac" providerId="ADAL" clId="{7D31CDB0-5615-3448-9953-7E6C844DB568}" dt="2024-03-11T21:21:33.619" v="46" actId="14100"/>
          <ac:picMkLst>
            <pc:docMk/>
            <pc:sldMk cId="1726835382" sldId="277"/>
            <ac:picMk id="10" creationId="{9029ABD0-86EC-6A17-AFD9-97BDF1D5E1EE}"/>
          </ac:picMkLst>
        </pc:picChg>
      </pc:sldChg>
      <pc:sldChg chg="modSp mod">
        <pc:chgData name="Roan Kathrina Dimaculangan" userId="716ce060-e446-4be0-9016-137ec72dc0ac" providerId="ADAL" clId="{7D31CDB0-5615-3448-9953-7E6C844DB568}" dt="2024-03-11T21:23:34.958" v="129" actId="20577"/>
        <pc:sldMkLst>
          <pc:docMk/>
          <pc:sldMk cId="1553095816" sldId="278"/>
        </pc:sldMkLst>
        <pc:spChg chg="mod">
          <ac:chgData name="Roan Kathrina Dimaculangan" userId="716ce060-e446-4be0-9016-137ec72dc0ac" providerId="ADAL" clId="{7D31CDB0-5615-3448-9953-7E6C844DB568}" dt="2024-03-11T21:23:34.958" v="129" actId="20577"/>
          <ac:spMkLst>
            <pc:docMk/>
            <pc:sldMk cId="1553095816" sldId="278"/>
            <ac:spMk id="5" creationId="{5E2A8AAF-0D0B-B800-D151-985B94A722E0}"/>
          </ac:spMkLst>
        </pc:spChg>
      </pc:sldChg>
      <pc:sldChg chg="modSp mod">
        <pc:chgData name="Roan Kathrina Dimaculangan" userId="716ce060-e446-4be0-9016-137ec72dc0ac" providerId="ADAL" clId="{7D31CDB0-5615-3448-9953-7E6C844DB568}" dt="2024-03-11T21:24:00.294" v="165" actId="20577"/>
        <pc:sldMkLst>
          <pc:docMk/>
          <pc:sldMk cId="2244867676" sldId="282"/>
        </pc:sldMkLst>
        <pc:spChg chg="mod">
          <ac:chgData name="Roan Kathrina Dimaculangan" userId="716ce060-e446-4be0-9016-137ec72dc0ac" providerId="ADAL" clId="{7D31CDB0-5615-3448-9953-7E6C844DB568}" dt="2024-03-11T21:24:00.294" v="165" actId="20577"/>
          <ac:spMkLst>
            <pc:docMk/>
            <pc:sldMk cId="2244867676" sldId="282"/>
            <ac:spMk id="5" creationId="{8B81A117-320A-D5FD-D033-E50524813679}"/>
          </ac:spMkLst>
        </pc:spChg>
        <pc:spChg chg="mod">
          <ac:chgData name="Roan Kathrina Dimaculangan" userId="716ce060-e446-4be0-9016-137ec72dc0ac" providerId="ADAL" clId="{7D31CDB0-5615-3448-9953-7E6C844DB568}" dt="2024-03-11T21:21:57.572" v="59" actId="1035"/>
          <ac:spMkLst>
            <pc:docMk/>
            <pc:sldMk cId="2244867676" sldId="282"/>
            <ac:spMk id="8" creationId="{1BBCEA71-DB74-F4A6-E7BA-9BDC7B6E38B6}"/>
          </ac:spMkLst>
        </pc:spChg>
        <pc:picChg chg="mod">
          <ac:chgData name="Roan Kathrina Dimaculangan" userId="716ce060-e446-4be0-9016-137ec72dc0ac" providerId="ADAL" clId="{7D31CDB0-5615-3448-9953-7E6C844DB568}" dt="2024-03-11T21:21:59.792" v="62" actId="1035"/>
          <ac:picMkLst>
            <pc:docMk/>
            <pc:sldMk cId="2244867676" sldId="282"/>
            <ac:picMk id="4" creationId="{2C1930C5-6EC2-8297-E47D-7DC15E09810C}"/>
          </ac:picMkLst>
        </pc:picChg>
        <pc:picChg chg="mod">
          <ac:chgData name="Roan Kathrina Dimaculangan" userId="716ce060-e446-4be0-9016-137ec72dc0ac" providerId="ADAL" clId="{7D31CDB0-5615-3448-9953-7E6C844DB568}" dt="2024-03-11T21:22:01.316" v="63" actId="1035"/>
          <ac:picMkLst>
            <pc:docMk/>
            <pc:sldMk cId="2244867676" sldId="282"/>
            <ac:picMk id="7" creationId="{6958B584-BCA8-E249-8587-E2E72ACD11C8}"/>
          </ac:picMkLst>
        </pc:picChg>
      </pc:sldChg>
      <pc:sldChg chg="modSp mod">
        <pc:chgData name="Roan Kathrina Dimaculangan" userId="716ce060-e446-4be0-9016-137ec72dc0ac" providerId="ADAL" clId="{7D31CDB0-5615-3448-9953-7E6C844DB568}" dt="2024-03-11T21:24:16.925" v="203" actId="20577"/>
        <pc:sldMkLst>
          <pc:docMk/>
          <pc:sldMk cId="291213459" sldId="284"/>
        </pc:sldMkLst>
        <pc:spChg chg="mod">
          <ac:chgData name="Roan Kathrina Dimaculangan" userId="716ce060-e446-4be0-9016-137ec72dc0ac" providerId="ADAL" clId="{7D31CDB0-5615-3448-9953-7E6C844DB568}" dt="2024-03-11T21:24:16.925" v="203" actId="20577"/>
          <ac:spMkLst>
            <pc:docMk/>
            <pc:sldMk cId="291213459" sldId="284"/>
            <ac:spMk id="8" creationId="{B01E65E9-79E9-5577-E134-F3706C5A0BA7}"/>
          </ac:spMkLst>
        </pc:spChg>
        <pc:picChg chg="mod">
          <ac:chgData name="Roan Kathrina Dimaculangan" userId="716ce060-e446-4be0-9016-137ec72dc0ac" providerId="ADAL" clId="{7D31CDB0-5615-3448-9953-7E6C844DB568}" dt="2024-03-11T21:22:10.100" v="64" actId="14100"/>
          <ac:picMkLst>
            <pc:docMk/>
            <pc:sldMk cId="291213459" sldId="284"/>
            <ac:picMk id="6" creationId="{D4A02914-2512-936B-152E-A4635EE7BBF9}"/>
          </ac:picMkLst>
        </pc:picChg>
      </pc:sldChg>
      <pc:sldChg chg="modSp mod">
        <pc:chgData name="Roan Kathrina Dimaculangan" userId="716ce060-e446-4be0-9016-137ec72dc0ac" providerId="ADAL" clId="{7D31CDB0-5615-3448-9953-7E6C844DB568}" dt="2024-03-11T21:17:45.399" v="1" actId="255"/>
        <pc:sldMkLst>
          <pc:docMk/>
          <pc:sldMk cId="4011240331" sldId="285"/>
        </pc:sldMkLst>
        <pc:spChg chg="mod">
          <ac:chgData name="Roan Kathrina Dimaculangan" userId="716ce060-e446-4be0-9016-137ec72dc0ac" providerId="ADAL" clId="{7D31CDB0-5615-3448-9953-7E6C844DB568}" dt="2024-03-11T21:17:45.399" v="1" actId="255"/>
          <ac:spMkLst>
            <pc:docMk/>
            <pc:sldMk cId="4011240331" sldId="285"/>
            <ac:spMk id="3" creationId="{D3DE191F-8F0E-0794-E7A8-4B075E51BC16}"/>
          </ac:spMkLst>
        </pc:spChg>
      </pc:sldChg>
      <pc:sldChg chg="delSp modSp add del mod">
        <pc:chgData name="Roan Kathrina Dimaculangan" userId="716ce060-e446-4be0-9016-137ec72dc0ac" providerId="ADAL" clId="{7D31CDB0-5615-3448-9953-7E6C844DB568}" dt="2024-03-12T00:28:29.232" v="427" actId="2696"/>
        <pc:sldMkLst>
          <pc:docMk/>
          <pc:sldMk cId="3191634424" sldId="286"/>
        </pc:sldMkLst>
        <pc:spChg chg="mod">
          <ac:chgData name="Roan Kathrina Dimaculangan" userId="716ce060-e446-4be0-9016-137ec72dc0ac" providerId="ADAL" clId="{7D31CDB0-5615-3448-9953-7E6C844DB568}" dt="2024-03-12T00:19:13.944" v="258" actId="20577"/>
          <ac:spMkLst>
            <pc:docMk/>
            <pc:sldMk cId="3191634424" sldId="286"/>
            <ac:spMk id="8" creationId="{B01E65E9-79E9-5577-E134-F3706C5A0BA7}"/>
          </ac:spMkLst>
        </pc:spChg>
        <pc:spChg chg="del">
          <ac:chgData name="Roan Kathrina Dimaculangan" userId="716ce060-e446-4be0-9016-137ec72dc0ac" providerId="ADAL" clId="{7D31CDB0-5615-3448-9953-7E6C844DB568}" dt="2024-03-12T00:18:55.851" v="227" actId="478"/>
          <ac:spMkLst>
            <pc:docMk/>
            <pc:sldMk cId="3191634424" sldId="286"/>
            <ac:spMk id="13" creationId="{3C86A9B8-7483-2A8A-6059-05E6C1933C88}"/>
          </ac:spMkLst>
        </pc:spChg>
        <pc:spChg chg="del">
          <ac:chgData name="Roan Kathrina Dimaculangan" userId="716ce060-e446-4be0-9016-137ec72dc0ac" providerId="ADAL" clId="{7D31CDB0-5615-3448-9953-7E6C844DB568}" dt="2024-03-12T00:18:55.851" v="227" actId="478"/>
          <ac:spMkLst>
            <pc:docMk/>
            <pc:sldMk cId="3191634424" sldId="286"/>
            <ac:spMk id="14" creationId="{3CF535C1-A75F-49C7-C96D-71766119B710}"/>
          </ac:spMkLst>
        </pc:spChg>
        <pc:picChg chg="del">
          <ac:chgData name="Roan Kathrina Dimaculangan" userId="716ce060-e446-4be0-9016-137ec72dc0ac" providerId="ADAL" clId="{7D31CDB0-5615-3448-9953-7E6C844DB568}" dt="2024-03-12T00:18:55.851" v="227" actId="478"/>
          <ac:picMkLst>
            <pc:docMk/>
            <pc:sldMk cId="3191634424" sldId="286"/>
            <ac:picMk id="6" creationId="{D4A02914-2512-936B-152E-A4635EE7BBF9}"/>
          </ac:picMkLst>
        </pc:picChg>
        <pc:picChg chg="del">
          <ac:chgData name="Roan Kathrina Dimaculangan" userId="716ce060-e446-4be0-9016-137ec72dc0ac" providerId="ADAL" clId="{7D31CDB0-5615-3448-9953-7E6C844DB568}" dt="2024-03-12T00:18:55.851" v="227" actId="478"/>
          <ac:picMkLst>
            <pc:docMk/>
            <pc:sldMk cId="3191634424" sldId="286"/>
            <ac:picMk id="7" creationId="{A3851AD0-3465-44E7-F3A8-A1D2574C2CF9}"/>
          </ac:picMkLst>
        </pc:picChg>
      </pc:sldChg>
      <pc:sldChg chg="addSp modSp add del mod">
        <pc:chgData name="Roan Kathrina Dimaculangan" userId="716ce060-e446-4be0-9016-137ec72dc0ac" providerId="ADAL" clId="{7D31CDB0-5615-3448-9953-7E6C844DB568}" dt="2024-03-12T00:28:24.232" v="426" actId="2696"/>
        <pc:sldMkLst>
          <pc:docMk/>
          <pc:sldMk cId="4102308217" sldId="287"/>
        </pc:sldMkLst>
        <pc:picChg chg="add mod">
          <ac:chgData name="Roan Kathrina Dimaculangan" userId="716ce060-e446-4be0-9016-137ec72dc0ac" providerId="ADAL" clId="{7D31CDB0-5615-3448-9953-7E6C844DB568}" dt="2024-03-12T00:28:07.170" v="425" actId="14100"/>
          <ac:picMkLst>
            <pc:docMk/>
            <pc:sldMk cId="4102308217" sldId="287"/>
            <ac:picMk id="2" creationId="{4072BFCC-A178-EF77-7AC5-0CDA0467E8AC}"/>
          </ac:picMkLst>
        </pc:picChg>
        <pc:picChg chg="add mod">
          <ac:chgData name="Roan Kathrina Dimaculangan" userId="716ce060-e446-4be0-9016-137ec72dc0ac" providerId="ADAL" clId="{7D31CDB0-5615-3448-9953-7E6C844DB568}" dt="2024-03-12T00:28:02.502" v="424" actId="1076"/>
          <ac:picMkLst>
            <pc:docMk/>
            <pc:sldMk cId="4102308217" sldId="287"/>
            <ac:picMk id="3" creationId="{A9805BE2-7BC2-27F3-07B1-489102DF01E2}"/>
          </ac:picMkLst>
        </pc:picChg>
      </pc:sldChg>
      <pc:sldChg chg="addSp modSp add mod modNotesTx">
        <pc:chgData name="Roan Kathrina Dimaculangan" userId="716ce060-e446-4be0-9016-137ec72dc0ac" providerId="ADAL" clId="{7D31CDB0-5615-3448-9953-7E6C844DB568}" dt="2024-03-12T00:24:23.796" v="324" actId="255"/>
        <pc:sldMkLst>
          <pc:docMk/>
          <pc:sldMk cId="827042301" sldId="288"/>
        </pc:sldMkLst>
        <pc:spChg chg="mod">
          <ac:chgData name="Roan Kathrina Dimaculangan" userId="716ce060-e446-4be0-9016-137ec72dc0ac" providerId="ADAL" clId="{7D31CDB0-5615-3448-9953-7E6C844DB568}" dt="2024-03-12T00:24:23.796" v="324" actId="255"/>
          <ac:spMkLst>
            <pc:docMk/>
            <pc:sldMk cId="827042301" sldId="288"/>
            <ac:spMk id="8" creationId="{B01E65E9-79E9-5577-E134-F3706C5A0BA7}"/>
          </ac:spMkLst>
        </pc:spChg>
        <pc:picChg chg="add mod">
          <ac:chgData name="Roan Kathrina Dimaculangan" userId="716ce060-e446-4be0-9016-137ec72dc0ac" providerId="ADAL" clId="{7D31CDB0-5615-3448-9953-7E6C844DB568}" dt="2024-03-12T00:22:11.980" v="306" actId="1076"/>
          <ac:picMkLst>
            <pc:docMk/>
            <pc:sldMk cId="827042301" sldId="288"/>
            <ac:picMk id="2" creationId="{70E54E41-34E6-BB72-322E-ED9E33E8EB4A}"/>
          </ac:picMkLst>
        </pc:picChg>
      </pc:sldChg>
      <pc:sldChg chg="addSp delSp modSp add mod modNotesTx">
        <pc:chgData name="Roan Kathrina Dimaculangan" userId="716ce060-e446-4be0-9016-137ec72dc0ac" providerId="ADAL" clId="{7D31CDB0-5615-3448-9953-7E6C844DB568}" dt="2024-03-12T00:29:07.206" v="444" actId="20577"/>
        <pc:sldMkLst>
          <pc:docMk/>
          <pc:sldMk cId="845852494" sldId="289"/>
        </pc:sldMkLst>
        <pc:spChg chg="mod">
          <ac:chgData name="Roan Kathrina Dimaculangan" userId="716ce060-e446-4be0-9016-137ec72dc0ac" providerId="ADAL" clId="{7D31CDB0-5615-3448-9953-7E6C844DB568}" dt="2024-03-12T00:29:07.206" v="444" actId="20577"/>
          <ac:spMkLst>
            <pc:docMk/>
            <pc:sldMk cId="845852494" sldId="289"/>
            <ac:spMk id="8" creationId="{B01E65E9-79E9-5577-E134-F3706C5A0BA7}"/>
          </ac:spMkLst>
        </pc:spChg>
        <pc:picChg chg="del">
          <ac:chgData name="Roan Kathrina Dimaculangan" userId="716ce060-e446-4be0-9016-137ec72dc0ac" providerId="ADAL" clId="{7D31CDB0-5615-3448-9953-7E6C844DB568}" dt="2024-03-12T00:24:36.497" v="326" actId="478"/>
          <ac:picMkLst>
            <pc:docMk/>
            <pc:sldMk cId="845852494" sldId="289"/>
            <ac:picMk id="2" creationId="{70E54E41-34E6-BB72-322E-ED9E33E8EB4A}"/>
          </ac:picMkLst>
        </pc:picChg>
        <pc:picChg chg="add mod">
          <ac:chgData name="Roan Kathrina Dimaculangan" userId="716ce060-e446-4be0-9016-137ec72dc0ac" providerId="ADAL" clId="{7D31CDB0-5615-3448-9953-7E6C844DB568}" dt="2024-03-12T00:24:46.180" v="330" actId="14100"/>
          <ac:picMkLst>
            <pc:docMk/>
            <pc:sldMk cId="845852494" sldId="289"/>
            <ac:picMk id="3" creationId="{7CC23CCA-95B5-7E8B-059F-3CE6BBC37B6D}"/>
          </ac:picMkLst>
        </pc:picChg>
      </pc:sldChg>
      <pc:sldChg chg="addSp delSp modSp add mod">
        <pc:chgData name="Roan Kathrina Dimaculangan" userId="716ce060-e446-4be0-9016-137ec72dc0ac" providerId="ADAL" clId="{7D31CDB0-5615-3448-9953-7E6C844DB568}" dt="2024-03-12T00:29:16.407" v="456" actId="20577"/>
        <pc:sldMkLst>
          <pc:docMk/>
          <pc:sldMk cId="1107366837" sldId="290"/>
        </pc:sldMkLst>
        <pc:spChg chg="mod">
          <ac:chgData name="Roan Kathrina Dimaculangan" userId="716ce060-e446-4be0-9016-137ec72dc0ac" providerId="ADAL" clId="{7D31CDB0-5615-3448-9953-7E6C844DB568}" dt="2024-03-12T00:29:16.407" v="456" actId="20577"/>
          <ac:spMkLst>
            <pc:docMk/>
            <pc:sldMk cId="1107366837" sldId="290"/>
            <ac:spMk id="8" creationId="{B01E65E9-79E9-5577-E134-F3706C5A0BA7}"/>
          </ac:spMkLst>
        </pc:spChg>
        <pc:picChg chg="add mod">
          <ac:chgData name="Roan Kathrina Dimaculangan" userId="716ce060-e446-4be0-9016-137ec72dc0ac" providerId="ADAL" clId="{7D31CDB0-5615-3448-9953-7E6C844DB568}" dt="2024-03-12T00:25:35.633" v="342" actId="14100"/>
          <ac:picMkLst>
            <pc:docMk/>
            <pc:sldMk cId="1107366837" sldId="290"/>
            <ac:picMk id="2" creationId="{A3DC317F-0085-6B9C-27A4-A68FAE6494D3}"/>
          </ac:picMkLst>
        </pc:picChg>
        <pc:picChg chg="del">
          <ac:chgData name="Roan Kathrina Dimaculangan" userId="716ce060-e446-4be0-9016-137ec72dc0ac" providerId="ADAL" clId="{7D31CDB0-5615-3448-9953-7E6C844DB568}" dt="2024-03-12T00:25:26.847" v="338" actId="478"/>
          <ac:picMkLst>
            <pc:docMk/>
            <pc:sldMk cId="1107366837" sldId="290"/>
            <ac:picMk id="3" creationId="{7CC23CCA-95B5-7E8B-059F-3CE6BBC37B6D}"/>
          </ac:picMkLst>
        </pc:picChg>
      </pc:sldChg>
      <pc:sldChg chg="addSp delSp modSp add mod">
        <pc:chgData name="Roan Kathrina Dimaculangan" userId="716ce060-e446-4be0-9016-137ec72dc0ac" providerId="ADAL" clId="{7D31CDB0-5615-3448-9953-7E6C844DB568}" dt="2024-03-12T00:26:13.243" v="373" actId="20577"/>
        <pc:sldMkLst>
          <pc:docMk/>
          <pc:sldMk cId="38908865" sldId="291"/>
        </pc:sldMkLst>
        <pc:spChg chg="mod">
          <ac:chgData name="Roan Kathrina Dimaculangan" userId="716ce060-e446-4be0-9016-137ec72dc0ac" providerId="ADAL" clId="{7D31CDB0-5615-3448-9953-7E6C844DB568}" dt="2024-03-12T00:26:13.243" v="373" actId="20577"/>
          <ac:spMkLst>
            <pc:docMk/>
            <pc:sldMk cId="38908865" sldId="291"/>
            <ac:spMk id="8" creationId="{B01E65E9-79E9-5577-E134-F3706C5A0BA7}"/>
          </ac:spMkLst>
        </pc:spChg>
        <pc:picChg chg="del">
          <ac:chgData name="Roan Kathrina Dimaculangan" userId="716ce060-e446-4be0-9016-137ec72dc0ac" providerId="ADAL" clId="{7D31CDB0-5615-3448-9953-7E6C844DB568}" dt="2024-03-12T00:25:55.201" v="357" actId="478"/>
          <ac:picMkLst>
            <pc:docMk/>
            <pc:sldMk cId="38908865" sldId="291"/>
            <ac:picMk id="2" creationId="{A3DC317F-0085-6B9C-27A4-A68FAE6494D3}"/>
          </ac:picMkLst>
        </pc:picChg>
        <pc:picChg chg="add mod">
          <ac:chgData name="Roan Kathrina Dimaculangan" userId="716ce060-e446-4be0-9016-137ec72dc0ac" providerId="ADAL" clId="{7D31CDB0-5615-3448-9953-7E6C844DB568}" dt="2024-03-12T00:26:06.849" v="361" actId="14100"/>
          <ac:picMkLst>
            <pc:docMk/>
            <pc:sldMk cId="38908865" sldId="291"/>
            <ac:picMk id="3" creationId="{800CC802-517B-00EF-50C6-55789798D360}"/>
          </ac:picMkLst>
        </pc:picChg>
      </pc:sldChg>
      <pc:sldChg chg="addSp delSp modSp add mod">
        <pc:chgData name="Roan Kathrina Dimaculangan" userId="716ce060-e446-4be0-9016-137ec72dc0ac" providerId="ADAL" clId="{7D31CDB0-5615-3448-9953-7E6C844DB568}" dt="2024-03-12T00:29:27.827" v="462" actId="20577"/>
        <pc:sldMkLst>
          <pc:docMk/>
          <pc:sldMk cId="774468209" sldId="292"/>
        </pc:sldMkLst>
        <pc:spChg chg="mod">
          <ac:chgData name="Roan Kathrina Dimaculangan" userId="716ce060-e446-4be0-9016-137ec72dc0ac" providerId="ADAL" clId="{7D31CDB0-5615-3448-9953-7E6C844DB568}" dt="2024-03-12T00:29:27.827" v="462" actId="20577"/>
          <ac:spMkLst>
            <pc:docMk/>
            <pc:sldMk cId="774468209" sldId="292"/>
            <ac:spMk id="8" creationId="{B01E65E9-79E9-5577-E134-F3706C5A0BA7}"/>
          </ac:spMkLst>
        </pc:spChg>
        <pc:picChg chg="add mod">
          <ac:chgData name="Roan Kathrina Dimaculangan" userId="716ce060-e446-4be0-9016-137ec72dc0ac" providerId="ADAL" clId="{7D31CDB0-5615-3448-9953-7E6C844DB568}" dt="2024-03-12T00:26:37.860" v="379" actId="14100"/>
          <ac:picMkLst>
            <pc:docMk/>
            <pc:sldMk cId="774468209" sldId="292"/>
            <ac:picMk id="2" creationId="{FE8D7505-9F56-6293-2D18-BB26C75C5946}"/>
          </ac:picMkLst>
        </pc:picChg>
        <pc:picChg chg="del">
          <ac:chgData name="Roan Kathrina Dimaculangan" userId="716ce060-e446-4be0-9016-137ec72dc0ac" providerId="ADAL" clId="{7D31CDB0-5615-3448-9953-7E6C844DB568}" dt="2024-03-12T00:26:27.403" v="375" actId="478"/>
          <ac:picMkLst>
            <pc:docMk/>
            <pc:sldMk cId="774468209" sldId="292"/>
            <ac:picMk id="3" creationId="{800CC802-517B-00EF-50C6-55789798D360}"/>
          </ac:picMkLst>
        </pc:picChg>
      </pc:sldChg>
      <pc:sldChg chg="addSp delSp modSp add mod">
        <pc:chgData name="Roan Kathrina Dimaculangan" userId="716ce060-e446-4be0-9016-137ec72dc0ac" providerId="ADAL" clId="{7D31CDB0-5615-3448-9953-7E6C844DB568}" dt="2024-03-12T00:29:35.919" v="470" actId="20577"/>
        <pc:sldMkLst>
          <pc:docMk/>
          <pc:sldMk cId="2898340252" sldId="293"/>
        </pc:sldMkLst>
        <pc:spChg chg="mod">
          <ac:chgData name="Roan Kathrina Dimaculangan" userId="716ce060-e446-4be0-9016-137ec72dc0ac" providerId="ADAL" clId="{7D31CDB0-5615-3448-9953-7E6C844DB568}" dt="2024-03-12T00:29:35.919" v="470" actId="20577"/>
          <ac:spMkLst>
            <pc:docMk/>
            <pc:sldMk cId="2898340252" sldId="293"/>
            <ac:spMk id="8" creationId="{B01E65E9-79E9-5577-E134-F3706C5A0BA7}"/>
          </ac:spMkLst>
        </pc:spChg>
        <pc:picChg chg="del">
          <ac:chgData name="Roan Kathrina Dimaculangan" userId="716ce060-e446-4be0-9016-137ec72dc0ac" providerId="ADAL" clId="{7D31CDB0-5615-3448-9953-7E6C844DB568}" dt="2024-03-12T00:26:56.927" v="404" actId="478"/>
          <ac:picMkLst>
            <pc:docMk/>
            <pc:sldMk cId="2898340252" sldId="293"/>
            <ac:picMk id="2" creationId="{FE8D7505-9F56-6293-2D18-BB26C75C5946}"/>
          </ac:picMkLst>
        </pc:picChg>
        <pc:picChg chg="add mod">
          <ac:chgData name="Roan Kathrina Dimaculangan" userId="716ce060-e446-4be0-9016-137ec72dc0ac" providerId="ADAL" clId="{7D31CDB0-5615-3448-9953-7E6C844DB568}" dt="2024-03-12T00:27:18.236" v="408" actId="14100"/>
          <ac:picMkLst>
            <pc:docMk/>
            <pc:sldMk cId="2898340252" sldId="293"/>
            <ac:picMk id="3" creationId="{B901394E-EFB6-903B-CBEF-C2159A8AE8D0}"/>
          </ac:picMkLst>
        </pc:picChg>
      </pc:sldChg>
    </pc:docChg>
  </pc:docChgLst>
  <pc:docChgLst>
    <pc:chgData name="Rashika Dabas" userId="S::101458141@georgebrown.ca::b521f933-2c7b-4316-ba60-3b09d265d9ff" providerId="AD" clId="Web-{6A13777B-C890-2D07-34A5-DAF76476829C}"/>
    <pc:docChg chg="modSld">
      <pc:chgData name="Rashika Dabas" userId="S::101458141@georgebrown.ca::b521f933-2c7b-4316-ba60-3b09d265d9ff" providerId="AD" clId="Web-{6A13777B-C890-2D07-34A5-DAF76476829C}" dt="2024-03-12T00:25:04.306" v="8" actId="14100"/>
      <pc:docMkLst>
        <pc:docMk/>
      </pc:docMkLst>
      <pc:sldChg chg="modSp">
        <pc:chgData name="Rashika Dabas" userId="S::101458141@georgebrown.ca::b521f933-2c7b-4316-ba60-3b09d265d9ff" providerId="AD" clId="Web-{6A13777B-C890-2D07-34A5-DAF76476829C}" dt="2024-03-12T00:25:04.306" v="8" actId="14100"/>
        <pc:sldMkLst>
          <pc:docMk/>
          <pc:sldMk cId="2639828843" sldId="273"/>
        </pc:sldMkLst>
        <pc:picChg chg="mod">
          <ac:chgData name="Rashika Dabas" userId="S::101458141@georgebrown.ca::b521f933-2c7b-4316-ba60-3b09d265d9ff" providerId="AD" clId="Web-{6A13777B-C890-2D07-34A5-DAF76476829C}" dt="2024-03-12T00:24:55.852" v="6" actId="1076"/>
          <ac:picMkLst>
            <pc:docMk/>
            <pc:sldMk cId="2639828843" sldId="273"/>
            <ac:picMk id="6" creationId="{DA6303E7-BA84-07EC-8876-141273AA2ADF}"/>
          </ac:picMkLst>
        </pc:picChg>
        <pc:picChg chg="mod">
          <ac:chgData name="Rashika Dabas" userId="S::101458141@georgebrown.ca::b521f933-2c7b-4316-ba60-3b09d265d9ff" providerId="AD" clId="Web-{6A13777B-C890-2D07-34A5-DAF76476829C}" dt="2024-03-12T00:25:04.306" v="8" actId="14100"/>
          <ac:picMkLst>
            <pc:docMk/>
            <pc:sldMk cId="2639828843" sldId="273"/>
            <ac:picMk id="7" creationId="{BBC74202-C22C-C349-E7FC-466E6A5C1194}"/>
          </ac:picMkLst>
        </pc:picChg>
        <pc:picChg chg="mod">
          <ac:chgData name="Rashika Dabas" userId="S::101458141@georgebrown.ca::b521f933-2c7b-4316-ba60-3b09d265d9ff" providerId="AD" clId="Web-{6A13777B-C890-2D07-34A5-DAF76476829C}" dt="2024-03-12T00:24:52.680" v="5" actId="14100"/>
          <ac:picMkLst>
            <pc:docMk/>
            <pc:sldMk cId="2639828843" sldId="273"/>
            <ac:picMk id="8" creationId="{5E56AE34-CFFB-2569-F237-6454E1FCE11F}"/>
          </ac:picMkLst>
        </pc:picChg>
      </pc:sldChg>
    </pc:docChg>
  </pc:docChgLst>
  <pc:docChgLst>
    <pc:chgData name="Himani ." userId="S::101445554@georgebrown.ca::2edf262a-d4eb-4c52-a0ea-f13a4d0c85bd" providerId="AD" clId="Web-{9ECF16B4-3304-CE45-EBF3-57B88CCE8A18}"/>
    <pc:docChg chg="modSld">
      <pc:chgData name="Himani ." userId="S::101445554@georgebrown.ca::2edf262a-d4eb-4c52-a0ea-f13a4d0c85bd" providerId="AD" clId="Web-{9ECF16B4-3304-CE45-EBF3-57B88CCE8A18}" dt="2024-03-11T15:08:52.907" v="8" actId="1076"/>
      <pc:docMkLst>
        <pc:docMk/>
      </pc:docMkLst>
      <pc:sldChg chg="modSp">
        <pc:chgData name="Himani ." userId="S::101445554@georgebrown.ca::2edf262a-d4eb-4c52-a0ea-f13a4d0c85bd" providerId="AD" clId="Web-{9ECF16B4-3304-CE45-EBF3-57B88CCE8A18}" dt="2024-03-11T14:59:23.211" v="5" actId="1076"/>
        <pc:sldMkLst>
          <pc:docMk/>
          <pc:sldMk cId="109857222" sldId="256"/>
        </pc:sldMkLst>
        <pc:spChg chg="mod">
          <ac:chgData name="Himani ." userId="S::101445554@georgebrown.ca::2edf262a-d4eb-4c52-a0ea-f13a4d0c85bd" providerId="AD" clId="Web-{9ECF16B4-3304-CE45-EBF3-57B88CCE8A18}" dt="2024-03-11T14:58:48.242" v="1" actId="1076"/>
          <ac:spMkLst>
            <pc:docMk/>
            <pc:sldMk cId="109857222" sldId="256"/>
            <ac:spMk id="2" creationId="{00000000-0000-0000-0000-000000000000}"/>
          </ac:spMkLst>
        </pc:spChg>
        <pc:spChg chg="mod">
          <ac:chgData name="Himani ." userId="S::101445554@georgebrown.ca::2edf262a-d4eb-4c52-a0ea-f13a4d0c85bd" providerId="AD" clId="Web-{9ECF16B4-3304-CE45-EBF3-57B88CCE8A18}" dt="2024-03-11T14:59:07.898" v="2" actId="14100"/>
          <ac:spMkLst>
            <pc:docMk/>
            <pc:sldMk cId="109857222" sldId="256"/>
            <ac:spMk id="3" creationId="{00000000-0000-0000-0000-000000000000}"/>
          </ac:spMkLst>
        </pc:spChg>
        <pc:spChg chg="mod">
          <ac:chgData name="Himani ." userId="S::101445554@georgebrown.ca::2edf262a-d4eb-4c52-a0ea-f13a4d0c85bd" providerId="AD" clId="Web-{9ECF16B4-3304-CE45-EBF3-57B88CCE8A18}" dt="2024-03-11T14:59:23.211" v="5" actId="1076"/>
          <ac:spMkLst>
            <pc:docMk/>
            <pc:sldMk cId="109857222" sldId="256"/>
            <ac:spMk id="5" creationId="{09AF561A-2B46-CF43-FA49-9BB7A3E2B035}"/>
          </ac:spMkLst>
        </pc:spChg>
        <pc:picChg chg="mod">
          <ac:chgData name="Himani ." userId="S::101445554@georgebrown.ca::2edf262a-d4eb-4c52-a0ea-f13a4d0c85bd" providerId="AD" clId="Web-{9ECF16B4-3304-CE45-EBF3-57B88CCE8A18}" dt="2024-03-11T14:59:18.539" v="4" actId="14100"/>
          <ac:picMkLst>
            <pc:docMk/>
            <pc:sldMk cId="109857222" sldId="256"/>
            <ac:picMk id="4" creationId="{40699694-E919-ADA5-0E2F-15DCF9572B3D}"/>
          </ac:picMkLst>
        </pc:picChg>
      </pc:sldChg>
      <pc:sldChg chg="modSp">
        <pc:chgData name="Himani ." userId="S::101445554@georgebrown.ca::2edf262a-d4eb-4c52-a0ea-f13a4d0c85bd" providerId="AD" clId="Web-{9ECF16B4-3304-CE45-EBF3-57B88CCE8A18}" dt="2024-03-11T15:08:52.907" v="8" actId="1076"/>
        <pc:sldMkLst>
          <pc:docMk/>
          <pc:sldMk cId="4175711890" sldId="257"/>
        </pc:sldMkLst>
        <pc:spChg chg="mod">
          <ac:chgData name="Himani ." userId="S::101445554@georgebrown.ca::2edf262a-d4eb-4c52-a0ea-f13a4d0c85bd" providerId="AD" clId="Web-{9ECF16B4-3304-CE45-EBF3-57B88CCE8A18}" dt="2024-03-11T15:08:52.907" v="8" actId="1076"/>
          <ac:spMkLst>
            <pc:docMk/>
            <pc:sldMk cId="4175711890" sldId="257"/>
            <ac:spMk id="16" creationId="{638792CF-0E44-CB5D-46B4-FD4809C473E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D56297-EC3B-E144-A12A-606260ABB31A}"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F30353-A552-7C4C-B22A-44AB9F19A509}" type="slidenum">
              <a:rPr lang="en-US" smtClean="0"/>
              <a:t>‹#›</a:t>
            </a:fld>
            <a:endParaRPr lang="en-US"/>
          </a:p>
        </p:txBody>
      </p:sp>
    </p:spTree>
    <p:extLst>
      <p:ext uri="{BB962C8B-B14F-4D97-AF65-F5344CB8AC3E}">
        <p14:creationId xmlns:p14="http://schemas.microsoft.com/office/powerpoint/2010/main" val="2527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r>
              <a:rPr lang="en-US">
                <a:ea typeface="+mn-lt"/>
                <a:cs typeface="+mn-lt"/>
              </a:rPr>
              <a:t>Essential for law enforcement: Identifies patterns, trends, and hotspots of criminal activity. </a:t>
            </a:r>
            <a:endParaRPr lang="en-US"/>
          </a:p>
          <a:p>
            <a:pPr marL="457200" indent="-457200"/>
            <a:r>
              <a:rPr lang="en-US">
                <a:ea typeface="+mn-lt"/>
                <a:cs typeface="+mn-lt"/>
              </a:rPr>
              <a:t>Enables targeted crime prevention strategies: Helps allocate resources and deploy personnel effectively. </a:t>
            </a:r>
          </a:p>
          <a:p>
            <a:pPr marL="457200" indent="-457200"/>
            <a:r>
              <a:rPr lang="en-US">
                <a:ea typeface="+mn-lt"/>
                <a:cs typeface="+mn-lt"/>
              </a:rPr>
              <a:t>Empowers the community: Provides valuable information for personal safety and risk assessment. </a:t>
            </a:r>
          </a:p>
          <a:p>
            <a:pPr marL="457200" indent="-457200"/>
            <a:r>
              <a:rPr lang="en-US">
                <a:ea typeface="+mn-lt"/>
                <a:cs typeface="+mn-lt"/>
              </a:rPr>
              <a:t>Evaluates program effectiveness: Assesses the impact of existing crime prevention initiatives. </a:t>
            </a:r>
          </a:p>
          <a:p>
            <a:pPr marL="457200" indent="-457200"/>
            <a:r>
              <a:rPr lang="en-US">
                <a:ea typeface="+mn-lt"/>
                <a:cs typeface="+mn-lt"/>
              </a:rPr>
              <a:t>Informs evidence-based policies: Contributes to the development of policies enhancing overall public safety. </a:t>
            </a:r>
          </a:p>
          <a:p>
            <a:pPr marL="457200" indent="-457200"/>
            <a:r>
              <a:rPr lang="en-US">
                <a:ea typeface="+mn-lt"/>
                <a:cs typeface="+mn-lt"/>
              </a:rPr>
              <a:t>Fosters a secure environment: Aims to create a resilient urban setting for residents and visitors.</a:t>
            </a:r>
            <a:endParaRPr lang="en-US"/>
          </a:p>
          <a:p>
            <a:endParaRPr lang="en-US"/>
          </a:p>
        </p:txBody>
      </p:sp>
      <p:sp>
        <p:nvSpPr>
          <p:cNvPr id="4" name="Slide Number Placeholder 3"/>
          <p:cNvSpPr>
            <a:spLocks noGrp="1"/>
          </p:cNvSpPr>
          <p:nvPr>
            <p:ph type="sldNum" sz="quarter" idx="5"/>
          </p:nvPr>
        </p:nvSpPr>
        <p:spPr/>
        <p:txBody>
          <a:bodyPr/>
          <a:lstStyle/>
          <a:p>
            <a:fld id="{D4F30353-A552-7C4C-B22A-44AB9F19A509}" type="slidenum">
              <a:rPr lang="en-US" smtClean="0"/>
              <a:t>3</a:t>
            </a:fld>
            <a:endParaRPr lang="en-US"/>
          </a:p>
        </p:txBody>
      </p:sp>
    </p:spTree>
    <p:extLst>
      <p:ext uri="{BB962C8B-B14F-4D97-AF65-F5344CB8AC3E}">
        <p14:creationId xmlns:p14="http://schemas.microsoft.com/office/powerpoint/2010/main" val="2537520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r>
              <a:rPr lang="en-US">
                <a:ea typeface="+mn-lt"/>
                <a:cs typeface="+mn-lt"/>
              </a:rPr>
              <a:t>Essential for law enforcement: Identifies patterns, trends, and hotspots of criminal activity. </a:t>
            </a:r>
            <a:endParaRPr lang="en-US"/>
          </a:p>
          <a:p>
            <a:pPr marL="457200" indent="-457200"/>
            <a:r>
              <a:rPr lang="en-US">
                <a:ea typeface="+mn-lt"/>
                <a:cs typeface="+mn-lt"/>
              </a:rPr>
              <a:t>Enables targeted crime prevention strategies: Helps allocate resources and deploy personnel effectively. </a:t>
            </a:r>
          </a:p>
          <a:p>
            <a:pPr marL="457200" indent="-457200"/>
            <a:r>
              <a:rPr lang="en-US">
                <a:ea typeface="+mn-lt"/>
                <a:cs typeface="+mn-lt"/>
              </a:rPr>
              <a:t>Empowers the community: Provides valuable information for personal safety and risk assessment. </a:t>
            </a:r>
          </a:p>
          <a:p>
            <a:pPr marL="457200" indent="-457200"/>
            <a:r>
              <a:rPr lang="en-US">
                <a:ea typeface="+mn-lt"/>
                <a:cs typeface="+mn-lt"/>
              </a:rPr>
              <a:t>Evaluates program effectiveness: Assesses the impact of existing crime prevention initiatives. </a:t>
            </a:r>
          </a:p>
          <a:p>
            <a:pPr marL="457200" indent="-457200"/>
            <a:r>
              <a:rPr lang="en-US">
                <a:ea typeface="+mn-lt"/>
                <a:cs typeface="+mn-lt"/>
              </a:rPr>
              <a:t>Informs evidence-based policies: Contributes to the development of policies enhancing overall public safety. </a:t>
            </a:r>
          </a:p>
          <a:p>
            <a:pPr marL="457200" indent="-457200"/>
            <a:r>
              <a:rPr lang="en-US">
                <a:ea typeface="+mn-lt"/>
                <a:cs typeface="+mn-lt"/>
              </a:rPr>
              <a:t>Fosters a secure environment: Aims to create a resilient urban setting for residents and visitors.</a:t>
            </a:r>
            <a:endParaRPr lang="en-US"/>
          </a:p>
          <a:p>
            <a:endParaRPr lang="en-US"/>
          </a:p>
        </p:txBody>
      </p:sp>
      <p:sp>
        <p:nvSpPr>
          <p:cNvPr id="4" name="Slide Number Placeholder 3"/>
          <p:cNvSpPr>
            <a:spLocks noGrp="1"/>
          </p:cNvSpPr>
          <p:nvPr>
            <p:ph type="sldNum" sz="quarter" idx="5"/>
          </p:nvPr>
        </p:nvSpPr>
        <p:spPr/>
        <p:txBody>
          <a:bodyPr/>
          <a:lstStyle/>
          <a:p>
            <a:fld id="{D4F30353-A552-7C4C-B22A-44AB9F19A509}" type="slidenum">
              <a:rPr lang="en-US" smtClean="0"/>
              <a:t>4</a:t>
            </a:fld>
            <a:endParaRPr lang="en-US"/>
          </a:p>
        </p:txBody>
      </p:sp>
    </p:spTree>
    <p:extLst>
      <p:ext uri="{BB962C8B-B14F-4D97-AF65-F5344CB8AC3E}">
        <p14:creationId xmlns:p14="http://schemas.microsoft.com/office/powerpoint/2010/main" val="252860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b="1" i="1" kern="0">
                <a:solidFill>
                  <a:srgbClr val="000000"/>
                </a:solidFill>
                <a:effectLst/>
                <a:latin typeface="Times New Roman" panose="02020603050405020304" pitchFamily="18" charset="0"/>
                <a:ea typeface="Times New Roman" panose="02020603050405020304" pitchFamily="18" charset="0"/>
              </a:rPr>
              <a:t>Crime Rates, Weather and Victims Data Analysis</a:t>
            </a:r>
            <a:r>
              <a:rPr lang="en-PH">
                <a:effectLst/>
              </a:rPr>
              <a:t> </a:t>
            </a:r>
            <a:endParaRPr lang="en-US"/>
          </a:p>
        </p:txBody>
      </p:sp>
      <p:sp>
        <p:nvSpPr>
          <p:cNvPr id="4" name="Slide Number Placeholder 3"/>
          <p:cNvSpPr>
            <a:spLocks noGrp="1"/>
          </p:cNvSpPr>
          <p:nvPr>
            <p:ph type="sldNum" sz="quarter" idx="5"/>
          </p:nvPr>
        </p:nvSpPr>
        <p:spPr/>
        <p:txBody>
          <a:bodyPr/>
          <a:lstStyle/>
          <a:p>
            <a:fld id="{D4F30353-A552-7C4C-B22A-44AB9F19A509}" type="slidenum">
              <a:rPr lang="en-US" smtClean="0"/>
              <a:t>27</a:t>
            </a:fld>
            <a:endParaRPr lang="en-US"/>
          </a:p>
        </p:txBody>
      </p:sp>
    </p:spTree>
    <p:extLst>
      <p:ext uri="{BB962C8B-B14F-4D97-AF65-F5344CB8AC3E}">
        <p14:creationId xmlns:p14="http://schemas.microsoft.com/office/powerpoint/2010/main" val="96503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Unemployment and Victims Data Analysis</a:t>
            </a:r>
            <a:r>
              <a:rPr lang="en-PH" sz="1800" i="0">
                <a:effectLst/>
                <a:latin typeface="Times New Roman" panose="02020603050405020304" pitchFamily="18" charset="0"/>
                <a:cs typeface="Times New Roman" panose="02020603050405020304" pitchFamily="18" charset="0"/>
              </a:rPr>
              <a:t> </a:t>
            </a:r>
            <a:endParaRPr lang="en-US" sz="1800" i="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4F30353-A552-7C4C-B22A-44AB9F19A509}" type="slidenum">
              <a:rPr lang="en-US" smtClean="0"/>
              <a:t>28</a:t>
            </a:fld>
            <a:endParaRPr lang="en-US"/>
          </a:p>
        </p:txBody>
      </p:sp>
    </p:spTree>
    <p:extLst>
      <p:ext uri="{BB962C8B-B14F-4D97-AF65-F5344CB8AC3E}">
        <p14:creationId xmlns:p14="http://schemas.microsoft.com/office/powerpoint/2010/main" val="3714789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Unemployment and Victims Data Analysis</a:t>
            </a:r>
            <a:r>
              <a:rPr lang="en-PH" sz="1800" i="0">
                <a:effectLst/>
                <a:latin typeface="Times New Roman" panose="02020603050405020304" pitchFamily="18" charset="0"/>
                <a:cs typeface="Times New Roman" panose="02020603050405020304" pitchFamily="18" charset="0"/>
              </a:rPr>
              <a:t> </a:t>
            </a:r>
            <a:endParaRPr lang="en-US" sz="1800" i="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4F30353-A552-7C4C-B22A-44AB9F19A509}" type="slidenum">
              <a:rPr lang="en-US" smtClean="0"/>
              <a:t>29</a:t>
            </a:fld>
            <a:endParaRPr lang="en-US"/>
          </a:p>
        </p:txBody>
      </p:sp>
    </p:spTree>
    <p:extLst>
      <p:ext uri="{BB962C8B-B14F-4D97-AF65-F5344CB8AC3E}">
        <p14:creationId xmlns:p14="http://schemas.microsoft.com/office/powerpoint/2010/main" val="333305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Unemployment and Victims Data Analysis</a:t>
            </a:r>
            <a:r>
              <a:rPr lang="en-PH" sz="1800" i="0">
                <a:effectLst/>
                <a:latin typeface="Times New Roman" panose="02020603050405020304" pitchFamily="18" charset="0"/>
                <a:cs typeface="Times New Roman" panose="02020603050405020304" pitchFamily="18" charset="0"/>
              </a:rPr>
              <a:t> </a:t>
            </a:r>
            <a:endParaRPr lang="en-US" sz="1800" i="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4F30353-A552-7C4C-B22A-44AB9F19A509}" type="slidenum">
              <a:rPr lang="en-US" smtClean="0"/>
              <a:t>30</a:t>
            </a:fld>
            <a:endParaRPr lang="en-US"/>
          </a:p>
        </p:txBody>
      </p:sp>
    </p:spTree>
    <p:extLst>
      <p:ext uri="{BB962C8B-B14F-4D97-AF65-F5344CB8AC3E}">
        <p14:creationId xmlns:p14="http://schemas.microsoft.com/office/powerpoint/2010/main" val="1229490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Unemployment and Victims Data Analysis</a:t>
            </a:r>
            <a:r>
              <a:rPr lang="en-PH" sz="1800" i="0">
                <a:effectLst/>
                <a:latin typeface="Times New Roman" panose="02020603050405020304" pitchFamily="18" charset="0"/>
                <a:cs typeface="Times New Roman" panose="02020603050405020304" pitchFamily="18" charset="0"/>
              </a:rPr>
              <a:t> </a:t>
            </a:r>
            <a:endParaRPr lang="en-US" sz="1800" i="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4F30353-A552-7C4C-B22A-44AB9F19A509}" type="slidenum">
              <a:rPr lang="en-US" smtClean="0"/>
              <a:t>31</a:t>
            </a:fld>
            <a:endParaRPr lang="en-US"/>
          </a:p>
        </p:txBody>
      </p:sp>
    </p:spTree>
    <p:extLst>
      <p:ext uri="{BB962C8B-B14F-4D97-AF65-F5344CB8AC3E}">
        <p14:creationId xmlns:p14="http://schemas.microsoft.com/office/powerpoint/2010/main" val="4059278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8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Unemployment and Victims Data Analysis</a:t>
            </a:r>
            <a:r>
              <a:rPr lang="en-PH" sz="1800" i="0">
                <a:effectLst/>
                <a:latin typeface="Times New Roman" panose="02020603050405020304" pitchFamily="18" charset="0"/>
                <a:cs typeface="Times New Roman" panose="02020603050405020304" pitchFamily="18" charset="0"/>
              </a:rPr>
              <a:t> </a:t>
            </a:r>
            <a:endParaRPr lang="en-US" sz="1800" i="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4F30353-A552-7C4C-B22A-44AB9F19A509}" type="slidenum">
              <a:rPr lang="en-US" smtClean="0"/>
              <a:t>32</a:t>
            </a:fld>
            <a:endParaRPr lang="en-US"/>
          </a:p>
        </p:txBody>
      </p:sp>
    </p:spTree>
    <p:extLst>
      <p:ext uri="{BB962C8B-B14F-4D97-AF65-F5344CB8AC3E}">
        <p14:creationId xmlns:p14="http://schemas.microsoft.com/office/powerpoint/2010/main" val="1430746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3/11/2024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4603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3/11/2024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09467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3/11/2024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37898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3/11/2024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5062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3/11/2024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39315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3/11/2024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34596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3/11/2024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73636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3/11/2024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40257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3/11/2024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28688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3/11/2024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25334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3/11/2024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3090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3/11/2024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145082826"/>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a.torontopolice.on.ca/datasets/d96bf5b67c1c49879f354dad51cf81f9_0/explore?location=43.722845%2C-79.374074%2C10.33" TargetMode="External"/><Relationship Id="rId2" Type="http://schemas.openxmlformats.org/officeDocument/2006/relationships/hyperlink" Target="https://data.torontopolice.on.ca/datasets/040ead448df2412da252cfbb532e77ac_0/explore" TargetMode="External"/><Relationship Id="rId1" Type="http://schemas.openxmlformats.org/officeDocument/2006/relationships/slideLayout" Target="../slideLayouts/slideLayout2.xml"/><Relationship Id="rId6" Type="http://schemas.openxmlformats.org/officeDocument/2006/relationships/hyperlink" Target="https://data.torontopolice.on.ca/datasets/333c4e1c96314741a83425045b6a7642_0/explore" TargetMode="External"/><Relationship Id="rId5" Type="http://schemas.openxmlformats.org/officeDocument/2006/relationships/hyperlink" Target="https://www.kaggle.com/datasets/jasonzxho/toronto-city-centre-hourly-weather-data-20172020/code" TargetMode="External"/><Relationship Id="rId4" Type="http://schemas.openxmlformats.org/officeDocument/2006/relationships/hyperlink" Target="https://data.torontopolice.on.ca/datasets/bc4c72a793014a55a674984ef175a6f3_0/explor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ata.torontopolice.on.ca/datasets/TorontoPS::use-of-force-location-of-occurrences-rbdc-uof-tbl-003/explore" TargetMode="External"/><Relationship Id="rId2" Type="http://schemas.openxmlformats.org/officeDocument/2006/relationships/hyperlink" Target="https://www.kaggle.com/datasets/pienik/unemployment-in-canada-by-province-1976-present" TargetMode="External"/><Relationship Id="rId1" Type="http://schemas.openxmlformats.org/officeDocument/2006/relationships/slideLayout" Target="../slideLayouts/slideLayout2.xml"/><Relationship Id="rId6" Type="http://schemas.openxmlformats.org/officeDocument/2006/relationships/hyperlink" Target="https://data.torontopolice.on.ca/datasets/victims-of-crime-asr-vc-tbl-001/explore" TargetMode="External"/><Relationship Id="rId5" Type="http://schemas.openxmlformats.org/officeDocument/2006/relationships/hyperlink" Target="https://data.torontopolice.on.ca/datasets/2c5dcbc96e65479389d75f7e65001658_0/explore" TargetMode="External"/><Relationship Id="rId4" Type="http://schemas.openxmlformats.org/officeDocument/2006/relationships/hyperlink" Target="https://data.torontopolice.on.ca/datasets/TorontoPS::budget-by-command/explor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olorful light bulb with business icons">
            <a:extLst>
              <a:ext uri="{FF2B5EF4-FFF2-40B4-BE49-F238E27FC236}">
                <a16:creationId xmlns:a16="http://schemas.microsoft.com/office/drawing/2014/main" id="{40699694-E919-ADA5-0E2F-15DCF9572B3D}"/>
              </a:ext>
            </a:extLst>
          </p:cNvPr>
          <p:cNvPicPr>
            <a:picLocks noChangeAspect="1"/>
          </p:cNvPicPr>
          <p:nvPr/>
        </p:nvPicPr>
        <p:blipFill rotWithShape="1">
          <a:blip r:embed="rId2"/>
          <a:srcRect l="4715" r="6846" b="5"/>
          <a:stretch/>
        </p:blipFill>
        <p:spPr>
          <a:xfrm>
            <a:off x="3523488" y="10"/>
            <a:ext cx="8668512" cy="59181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0" y="1245314"/>
            <a:ext cx="4756008" cy="3173589"/>
          </a:xfrm>
        </p:spPr>
        <p:txBody>
          <a:bodyPr anchor="b">
            <a:noAutofit/>
          </a:bodyPr>
          <a:lstStyle/>
          <a:p>
            <a:pPr algn="r"/>
            <a:r>
              <a:rPr lang="en-US" sz="3600" b="1">
                <a:solidFill>
                  <a:srgbClr val="000000"/>
                </a:solidFill>
                <a:effectLst/>
                <a:latin typeface="Avenir Book" panose="02000503020000020003" pitchFamily="2" charset="0"/>
                <a:ea typeface="Times New Roman" panose="02020603050405020304" pitchFamily="18" charset="0"/>
              </a:rPr>
              <a:t>Analyzing the Influence of Weather, Unemployment, Mental Health, Race, Budget, and Staffing on Crime Rates</a:t>
            </a:r>
            <a:endParaRPr lang="en-US" sz="3600">
              <a:latin typeface="Avenir Book" panose="02000503020000020003" pitchFamily="2" charset="0"/>
            </a:endParaRPr>
          </a:p>
        </p:txBody>
      </p:sp>
      <p:sp>
        <p:nvSpPr>
          <p:cNvPr id="3" name="Subtitle 2"/>
          <p:cNvSpPr>
            <a:spLocks noGrp="1"/>
          </p:cNvSpPr>
          <p:nvPr>
            <p:ph type="subTitle" idx="1"/>
          </p:nvPr>
        </p:nvSpPr>
        <p:spPr>
          <a:xfrm>
            <a:off x="477980" y="4872922"/>
            <a:ext cx="4225064" cy="776341"/>
          </a:xfrm>
        </p:spPr>
        <p:txBody>
          <a:bodyPr vert="horz" lIns="91440" tIns="45720" rIns="91440" bIns="45720" rtlCol="0" anchor="t">
            <a:normAutofit fontScale="92500" lnSpcReduction="20000"/>
          </a:bodyPr>
          <a:lstStyle/>
          <a:p>
            <a:r>
              <a:rPr lang="en-US" sz="2000"/>
              <a:t>Big Data Tools and Technologies II</a:t>
            </a:r>
          </a:p>
          <a:p>
            <a:r>
              <a:rPr lang="en-US" sz="2000"/>
              <a:t>Group 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9AF561A-2B46-CF43-FA49-9BB7A3E2B035}"/>
              </a:ext>
            </a:extLst>
          </p:cNvPr>
          <p:cNvSpPr txBox="1"/>
          <p:nvPr/>
        </p:nvSpPr>
        <p:spPr>
          <a:xfrm>
            <a:off x="116354" y="5590987"/>
            <a:ext cx="119432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50000"/>
                    <a:lumOff val="50000"/>
                  </a:schemeClr>
                </a:solidFill>
              </a:rPr>
              <a:t>•Himani 	•Kumud 	•Ali, Ahmed 	•Dabas, Rashika 	•Dimaculangan, Roan Kathrina 	•Ghelani, Kaushal </a:t>
            </a:r>
            <a:br>
              <a:rPr lang="en-US" sz="1400">
                <a:solidFill>
                  <a:schemeClr val="tx1">
                    <a:lumMod val="50000"/>
                    <a:lumOff val="50000"/>
                  </a:schemeClr>
                </a:solidFill>
              </a:rPr>
            </a:br>
            <a:r>
              <a:rPr lang="en-US" sz="1400">
                <a:solidFill>
                  <a:schemeClr val="tx1">
                    <a:lumMod val="50000"/>
                    <a:lumOff val="50000"/>
                  </a:schemeClr>
                </a:solidFill>
              </a:rPr>
              <a:t>•Ip, Chak Leung Vincent 	•Kapllani, Erinda 	•Muthusamy, Karthikeyan  •Shukla, Bhumika Pravinkumar</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7E3B2-B3AA-F839-35BC-1B7A3A39D868}"/>
              </a:ext>
            </a:extLst>
          </p:cNvPr>
          <p:cNvSpPr>
            <a:spLocks noGrp="1"/>
          </p:cNvSpPr>
          <p:nvPr>
            <p:ph idx="1"/>
          </p:nvPr>
        </p:nvSpPr>
        <p:spPr>
          <a:xfrm>
            <a:off x="409253" y="1972151"/>
            <a:ext cx="10642912" cy="1947437"/>
          </a:xfrm>
        </p:spPr>
        <p:txBody>
          <a:bodyPr vert="horz" lIns="91440" tIns="45720" rIns="91440" bIns="45720" rtlCol="0" anchor="t">
            <a:normAutofit/>
          </a:bodyPr>
          <a:lstStyle/>
          <a:p>
            <a:pPr marL="0" indent="0" algn="just">
              <a:spcBef>
                <a:spcPts val="0"/>
              </a:spcBef>
              <a:buNone/>
            </a:pPr>
            <a:r>
              <a:rPr lang="en-US" sz="1800" b="1" u="sng">
                <a:solidFill>
                  <a:srgbClr val="000000"/>
                </a:solidFill>
                <a:latin typeface="Times New Roman"/>
                <a:ea typeface="+mn-lt"/>
                <a:cs typeface="+mn-lt"/>
              </a:rPr>
              <a:t>Analysis and Machine Learning:</a:t>
            </a:r>
            <a:endParaRPr lang="en-US" sz="1800">
              <a:solidFill>
                <a:srgbClr val="000000"/>
              </a:solidFill>
              <a:latin typeface="Times New Roman"/>
              <a:ea typeface="+mn-lt"/>
              <a:cs typeface="+mn-lt"/>
            </a:endParaRPr>
          </a:p>
          <a:p>
            <a:pPr marL="0" indent="0" algn="just">
              <a:spcBef>
                <a:spcPts val="0"/>
              </a:spcBef>
              <a:buNone/>
            </a:pPr>
            <a:r>
              <a:rPr lang="en-US" sz="1800" err="1">
                <a:solidFill>
                  <a:srgbClr val="000000"/>
                </a:solidFill>
                <a:latin typeface="Times New Roman"/>
                <a:ea typeface="+mn-lt"/>
                <a:cs typeface="+mn-lt"/>
              </a:rPr>
              <a:t>PySpark</a:t>
            </a:r>
            <a:r>
              <a:rPr lang="en-US" sz="1800">
                <a:solidFill>
                  <a:srgbClr val="000000"/>
                </a:solidFill>
                <a:latin typeface="Times New Roman"/>
                <a:ea typeface="+mn-lt"/>
                <a:cs typeface="+mn-lt"/>
              </a:rPr>
              <a:t> is utilized for both ETL processes and the development of machine learning models. Two advanced deep learning models are constructed: </a:t>
            </a:r>
            <a:endParaRPr lang="en-US" sz="1800">
              <a:solidFill>
                <a:srgbClr val="000000"/>
              </a:solidFill>
              <a:latin typeface="Times New Roman"/>
              <a:ea typeface="+mn-lt"/>
              <a:cs typeface="Times New Roman"/>
            </a:endParaRPr>
          </a:p>
          <a:p>
            <a:pPr marL="0" indent="0" algn="just">
              <a:spcBef>
                <a:spcPts val="0"/>
              </a:spcBef>
              <a:buNone/>
            </a:pPr>
            <a:r>
              <a:rPr lang="en-US" sz="1800">
                <a:solidFill>
                  <a:srgbClr val="000000"/>
                </a:solidFill>
                <a:latin typeface="Times New Roman"/>
                <a:ea typeface="+mn-lt"/>
                <a:cs typeface="+mn-lt"/>
              </a:rPr>
              <a:t>Model 1: LSTM for Crime Prediction Using Weather Data</a:t>
            </a:r>
            <a:endParaRPr lang="en-US" sz="1800">
              <a:solidFill>
                <a:srgbClr val="000000"/>
              </a:solidFill>
              <a:latin typeface="Times New Roman"/>
              <a:ea typeface="+mn-lt"/>
              <a:cs typeface="Times New Roman"/>
            </a:endParaRPr>
          </a:p>
          <a:p>
            <a:pPr marL="0" indent="0" algn="just">
              <a:spcBef>
                <a:spcPts val="0"/>
              </a:spcBef>
              <a:buNone/>
            </a:pPr>
            <a:r>
              <a:rPr lang="en-US" sz="1800">
                <a:solidFill>
                  <a:srgbClr val="000000"/>
                </a:solidFill>
                <a:latin typeface="Times New Roman"/>
                <a:ea typeface="+mn-lt"/>
                <a:cs typeface="+mn-lt"/>
              </a:rPr>
              <a:t>Model 2: CNN for Crime Prediction Utilizing Race Data</a:t>
            </a:r>
            <a:endParaRPr lang="en-US" sz="1800">
              <a:latin typeface="Times New Roman"/>
              <a:cs typeface="Times New Roman"/>
            </a:endParaRPr>
          </a:p>
        </p:txBody>
      </p:sp>
      <p:sp>
        <p:nvSpPr>
          <p:cNvPr id="2" name="Title 1">
            <a:extLst>
              <a:ext uri="{FF2B5EF4-FFF2-40B4-BE49-F238E27FC236}">
                <a16:creationId xmlns:a16="http://schemas.microsoft.com/office/drawing/2014/main" id="{58498EE2-8D5C-8B61-E5BE-0D0FEB83C800}"/>
              </a:ext>
            </a:extLst>
          </p:cNvPr>
          <p:cNvSpPr>
            <a:spLocks noGrp="1"/>
          </p:cNvSpPr>
          <p:nvPr>
            <p:ph type="title"/>
          </p:nvPr>
        </p:nvSpPr>
        <p:spPr>
          <a:xfrm>
            <a:off x="646645" y="500063"/>
            <a:ext cx="10168128" cy="1163677"/>
          </a:xfrm>
        </p:spPr>
        <p:txBody>
          <a:bodyPr/>
          <a:lstStyle/>
          <a:p>
            <a:r>
              <a:rPr lang="en-US" sz="2400" b="1">
                <a:latin typeface="Times New Roman"/>
                <a:cs typeface="Times New Roman"/>
              </a:rPr>
              <a:t>Data Flow Diagram (Contd.)</a:t>
            </a:r>
          </a:p>
        </p:txBody>
      </p:sp>
      <p:sp>
        <p:nvSpPr>
          <p:cNvPr id="4" name="Content Placeholder 2">
            <a:extLst>
              <a:ext uri="{FF2B5EF4-FFF2-40B4-BE49-F238E27FC236}">
                <a16:creationId xmlns:a16="http://schemas.microsoft.com/office/drawing/2014/main" id="{DFF2F184-8840-9AF4-9B90-689C587E521E}"/>
              </a:ext>
            </a:extLst>
          </p:cNvPr>
          <p:cNvSpPr txBox="1">
            <a:spLocks/>
          </p:cNvSpPr>
          <p:nvPr/>
        </p:nvSpPr>
        <p:spPr>
          <a:xfrm>
            <a:off x="409253" y="3919588"/>
            <a:ext cx="10642912" cy="2846085"/>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0"/>
              </a:spcBef>
              <a:buNone/>
            </a:pPr>
            <a:r>
              <a:rPr lang="en-US" sz="1800" b="1" u="sng">
                <a:solidFill>
                  <a:srgbClr val="000000"/>
                </a:solidFill>
                <a:latin typeface="Times New Roman"/>
                <a:ea typeface="+mn-lt"/>
                <a:cs typeface="Times New Roman"/>
              </a:rPr>
              <a:t>Data Visualization and Reporting: </a:t>
            </a:r>
            <a:endParaRPr lang="en-US" b="1" u="sng">
              <a:solidFill>
                <a:srgbClr val="000000"/>
              </a:solidFill>
              <a:latin typeface="Avenir Next LT Pro"/>
              <a:ea typeface="+mn-lt"/>
              <a:cs typeface="Times New Roman"/>
            </a:endParaRPr>
          </a:p>
          <a:p>
            <a:pPr algn="just">
              <a:spcBef>
                <a:spcPts val="0"/>
              </a:spcBef>
            </a:pPr>
            <a:r>
              <a:rPr lang="en-US" sz="1800" b="1">
                <a:solidFill>
                  <a:srgbClr val="000000"/>
                </a:solidFill>
                <a:latin typeface="Times New Roman"/>
                <a:ea typeface="+mn-lt"/>
                <a:cs typeface="Times New Roman"/>
              </a:rPr>
              <a:t>Crime Rate vs. Weather Conditions Analysis:</a:t>
            </a:r>
            <a:r>
              <a:rPr lang="en-US" sz="1800">
                <a:solidFill>
                  <a:srgbClr val="000000"/>
                </a:solidFill>
                <a:latin typeface="Times New Roman"/>
                <a:ea typeface="+mn-lt"/>
                <a:cs typeface="Times New Roman"/>
              </a:rPr>
              <a:t> Leveraging Datasource1, Datasource2, and Datasource8. </a:t>
            </a:r>
            <a:endParaRPr lang="en-US">
              <a:solidFill>
                <a:srgbClr val="000000"/>
              </a:solidFill>
              <a:latin typeface="Avenir Next LT Pro"/>
              <a:ea typeface="+mn-lt"/>
              <a:cs typeface="Times New Roman"/>
            </a:endParaRPr>
          </a:p>
          <a:p>
            <a:pPr algn="just">
              <a:spcBef>
                <a:spcPts val="0"/>
              </a:spcBef>
            </a:pPr>
            <a:r>
              <a:rPr lang="en-US" sz="1800" b="1">
                <a:solidFill>
                  <a:srgbClr val="000000"/>
                </a:solidFill>
                <a:latin typeface="Times New Roman"/>
                <a:ea typeface="+mn-lt"/>
                <a:cs typeface="Times New Roman"/>
              </a:rPr>
              <a:t>Economic Indicators and Crime Rates Analysis: </a:t>
            </a:r>
            <a:r>
              <a:rPr lang="en-US" sz="1800">
                <a:solidFill>
                  <a:srgbClr val="000000"/>
                </a:solidFill>
                <a:latin typeface="Times New Roman"/>
                <a:ea typeface="+mn-lt"/>
                <a:cs typeface="Times New Roman"/>
              </a:rPr>
              <a:t>Leveraging Datasource1, Datasource3, and Datasource8. </a:t>
            </a:r>
            <a:endParaRPr lang="en-US">
              <a:solidFill>
                <a:srgbClr val="000000"/>
              </a:solidFill>
              <a:latin typeface="Avenir Next LT Pro"/>
              <a:ea typeface="+mn-lt"/>
              <a:cs typeface="Times New Roman"/>
            </a:endParaRPr>
          </a:p>
          <a:p>
            <a:pPr algn="just">
              <a:spcBef>
                <a:spcPts val="0"/>
              </a:spcBef>
            </a:pPr>
            <a:r>
              <a:rPr lang="en-US" sz="1800" b="1">
                <a:solidFill>
                  <a:srgbClr val="000000"/>
                </a:solidFill>
                <a:latin typeface="Times New Roman"/>
                <a:ea typeface="+mn-lt"/>
                <a:cs typeface="Times New Roman"/>
              </a:rPr>
              <a:t>Mental Health and Crime Rates Analysis: </a:t>
            </a:r>
            <a:r>
              <a:rPr lang="en-US" sz="1800">
                <a:solidFill>
                  <a:srgbClr val="000000"/>
                </a:solidFill>
                <a:latin typeface="Times New Roman"/>
                <a:ea typeface="+mn-lt"/>
                <a:cs typeface="Times New Roman"/>
              </a:rPr>
              <a:t>Leveraging Datasource1, Datasource4, and Datasource8. </a:t>
            </a:r>
            <a:endParaRPr lang="en-US">
              <a:solidFill>
                <a:srgbClr val="000000"/>
              </a:solidFill>
              <a:latin typeface="Avenir Next LT Pro"/>
              <a:ea typeface="+mn-lt"/>
              <a:cs typeface="Times New Roman"/>
            </a:endParaRPr>
          </a:p>
          <a:p>
            <a:pPr algn="just">
              <a:spcBef>
                <a:spcPts val="0"/>
              </a:spcBef>
            </a:pPr>
            <a:r>
              <a:rPr lang="en-US" sz="1800" b="1">
                <a:solidFill>
                  <a:srgbClr val="000000"/>
                </a:solidFill>
                <a:latin typeface="Times New Roman"/>
                <a:ea typeface="+mn-lt"/>
                <a:cs typeface="Times New Roman"/>
              </a:rPr>
              <a:t>Race and Crime Rates Analysis: </a:t>
            </a:r>
            <a:r>
              <a:rPr lang="en-US" sz="1800">
                <a:solidFill>
                  <a:srgbClr val="000000"/>
                </a:solidFill>
                <a:latin typeface="Times New Roman"/>
                <a:ea typeface="+mn-lt"/>
                <a:cs typeface="Times New Roman"/>
              </a:rPr>
              <a:t>Leveraging Datasource1, Datasource5, and Datasource8. </a:t>
            </a:r>
            <a:endParaRPr lang="en-US">
              <a:solidFill>
                <a:srgbClr val="000000"/>
              </a:solidFill>
              <a:latin typeface="Avenir Next LT Pro"/>
              <a:ea typeface="+mn-lt"/>
              <a:cs typeface="Times New Roman"/>
            </a:endParaRPr>
          </a:p>
          <a:p>
            <a:pPr algn="just">
              <a:spcBef>
                <a:spcPts val="0"/>
              </a:spcBef>
            </a:pPr>
            <a:r>
              <a:rPr lang="en-US" sz="1800" b="1">
                <a:solidFill>
                  <a:srgbClr val="000000"/>
                </a:solidFill>
                <a:latin typeface="Times New Roman"/>
                <a:ea typeface="+mn-lt"/>
                <a:cs typeface="Times New Roman"/>
              </a:rPr>
              <a:t>Law Enforcement Resource Allocation Efficiency Analysis: </a:t>
            </a:r>
            <a:r>
              <a:rPr lang="en-US" sz="1800">
                <a:solidFill>
                  <a:srgbClr val="000000"/>
                </a:solidFill>
                <a:latin typeface="Times New Roman"/>
                <a:ea typeface="+mn-lt"/>
                <a:cs typeface="Times New Roman"/>
              </a:rPr>
              <a:t>Leveraging Datasource1, Datasource6, and Datasource8. </a:t>
            </a:r>
            <a:endParaRPr lang="en-US">
              <a:solidFill>
                <a:srgbClr val="000000"/>
              </a:solidFill>
              <a:latin typeface="Avenir Next LT Pro"/>
              <a:ea typeface="+mn-lt"/>
              <a:cs typeface="Times New Roman"/>
            </a:endParaRPr>
          </a:p>
          <a:p>
            <a:pPr algn="just">
              <a:spcBef>
                <a:spcPts val="0"/>
              </a:spcBef>
            </a:pPr>
            <a:r>
              <a:rPr lang="en-US" sz="1800" b="1">
                <a:solidFill>
                  <a:srgbClr val="000000"/>
                </a:solidFill>
                <a:latin typeface="Times New Roman"/>
                <a:ea typeface="+mn-lt"/>
                <a:cs typeface="Times New Roman"/>
              </a:rPr>
              <a:t>Staffing Impact on Law Enforcement Effectiveness Analysis: </a:t>
            </a:r>
            <a:r>
              <a:rPr lang="en-US" sz="1800">
                <a:solidFill>
                  <a:srgbClr val="000000"/>
                </a:solidFill>
                <a:latin typeface="Times New Roman"/>
                <a:ea typeface="+mn-lt"/>
                <a:cs typeface="Times New Roman"/>
              </a:rPr>
              <a:t>Leveraging Datasource1, Datasource7, and Datasource8</a:t>
            </a:r>
            <a:endParaRPr lang="en-US"/>
          </a:p>
        </p:txBody>
      </p:sp>
    </p:spTree>
    <p:extLst>
      <p:ext uri="{BB962C8B-B14F-4D97-AF65-F5344CB8AC3E}">
        <p14:creationId xmlns:p14="http://schemas.microsoft.com/office/powerpoint/2010/main" val="3231484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E4EA3-E1E5-DC46-F947-B2E02E9428FC}"/>
              </a:ext>
            </a:extLst>
          </p:cNvPr>
          <p:cNvSpPr>
            <a:spLocks noGrp="1"/>
          </p:cNvSpPr>
          <p:nvPr>
            <p:ph type="title"/>
          </p:nvPr>
        </p:nvSpPr>
        <p:spPr>
          <a:xfrm>
            <a:off x="775599" y="783102"/>
            <a:ext cx="10168128" cy="1179576"/>
          </a:xfrm>
        </p:spPr>
        <p:txBody>
          <a:bodyPr>
            <a:normAutofit/>
          </a:bodyPr>
          <a:lstStyle/>
          <a:p>
            <a:r>
              <a:rPr lang="en-US" sz="2400" b="1">
                <a:latin typeface="Times New Roman"/>
                <a:cs typeface="Times New Roman"/>
              </a:rPr>
              <a:t>Data Storage and Processing</a:t>
            </a:r>
          </a:p>
          <a:p>
            <a:pPr marL="285750" indent="-285750">
              <a:lnSpc>
                <a:spcPct val="110000"/>
              </a:lnSpc>
              <a:spcBef>
                <a:spcPts val="1000"/>
              </a:spcBef>
              <a:buFont typeface="Arial"/>
              <a:buChar char="•"/>
            </a:pPr>
            <a:r>
              <a:rPr lang="en-CA" sz="1800">
                <a:latin typeface="Times New Roman"/>
                <a:cs typeface="Times New Roman"/>
              </a:rPr>
              <a:t>Hadoop (</a:t>
            </a:r>
            <a:r>
              <a:rPr lang="en-CA" sz="1800" err="1">
                <a:latin typeface="Times New Roman"/>
                <a:cs typeface="Times New Roman"/>
              </a:rPr>
              <a:t>hdfs</a:t>
            </a:r>
            <a:r>
              <a:rPr lang="en-CA" sz="1800">
                <a:latin typeface="Times New Roman"/>
                <a:cs typeface="Times New Roman"/>
              </a:rPr>
              <a:t>) Configuration</a:t>
            </a:r>
            <a:endParaRPr lang="en-US" sz="1800">
              <a:latin typeface="Times New Roman"/>
              <a:cs typeface="Times New Roman"/>
            </a:endParaRPr>
          </a:p>
          <a:p>
            <a:endParaRPr lang="en-US" sz="2400">
              <a:latin typeface="Times New Roman"/>
              <a:cs typeface="Times New Roman"/>
            </a:endParaRPr>
          </a:p>
        </p:txBody>
      </p:sp>
      <p:pic>
        <p:nvPicPr>
          <p:cNvPr id="4" name="Picture 3">
            <a:extLst>
              <a:ext uri="{FF2B5EF4-FFF2-40B4-BE49-F238E27FC236}">
                <a16:creationId xmlns:a16="http://schemas.microsoft.com/office/drawing/2014/main" id="{92ABAC4E-36A9-5FDD-3A8E-702840995B65}"/>
              </a:ext>
            </a:extLst>
          </p:cNvPr>
          <p:cNvPicPr>
            <a:picLocks noChangeAspect="1"/>
          </p:cNvPicPr>
          <p:nvPr/>
        </p:nvPicPr>
        <p:blipFill>
          <a:blip r:embed="rId2"/>
          <a:stretch>
            <a:fillRect/>
          </a:stretch>
        </p:blipFill>
        <p:spPr>
          <a:xfrm>
            <a:off x="196727" y="2403230"/>
            <a:ext cx="7270301" cy="2207942"/>
          </a:xfrm>
          <a:prstGeom prst="rect">
            <a:avLst/>
          </a:prstGeom>
        </p:spPr>
      </p:pic>
      <p:sp>
        <p:nvSpPr>
          <p:cNvPr id="5" name="TextBox 5">
            <a:extLst>
              <a:ext uri="{FF2B5EF4-FFF2-40B4-BE49-F238E27FC236}">
                <a16:creationId xmlns:a16="http://schemas.microsoft.com/office/drawing/2014/main" id="{4A82AFC6-8BAD-1AF5-1DE7-A49B35E56F5E}"/>
              </a:ext>
            </a:extLst>
          </p:cNvPr>
          <p:cNvSpPr txBox="1"/>
          <p:nvPr/>
        </p:nvSpPr>
        <p:spPr>
          <a:xfrm>
            <a:off x="7658099" y="2403230"/>
            <a:ext cx="4100514"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a:ea typeface="Tahoma"/>
                <a:cs typeface="Tahoma"/>
              </a:rPr>
              <a:t>Datasource1</a:t>
            </a:r>
            <a:r>
              <a:rPr lang="en-US">
                <a:latin typeface="Times New Roman"/>
                <a:ea typeface="Tahoma"/>
                <a:cs typeface="Tahoma"/>
              </a:rPr>
              <a:t>: </a:t>
            </a:r>
            <a:r>
              <a:rPr lang="en-US" err="1">
                <a:latin typeface="Times New Roman"/>
                <a:ea typeface="Tahoma"/>
                <a:cs typeface="Tahoma"/>
              </a:rPr>
              <a:t>combined_break_enter_open_homicide_traffic_collisions_file.csv</a:t>
            </a:r>
            <a:r>
              <a:rPr lang="en-US">
                <a:latin typeface="Times New Roman"/>
                <a:ea typeface="Tahoma"/>
                <a:cs typeface="Tahoma"/>
              </a:rPr>
              <a:t> loaded into Hadoop HDFS</a:t>
            </a:r>
          </a:p>
          <a:p>
            <a:endParaRPr lang="en-US">
              <a:latin typeface="Times New Roman"/>
              <a:ea typeface="Tahoma"/>
              <a:cs typeface="Tahoma"/>
            </a:endParaRPr>
          </a:p>
          <a:p>
            <a:endParaRPr lang="en-US">
              <a:latin typeface="Times New Roman"/>
              <a:ea typeface="Tahoma"/>
              <a:cs typeface="Tahoma"/>
            </a:endParaRPr>
          </a:p>
        </p:txBody>
      </p:sp>
    </p:spTree>
    <p:extLst>
      <p:ext uri="{BB962C8B-B14F-4D97-AF65-F5344CB8AC3E}">
        <p14:creationId xmlns:p14="http://schemas.microsoft.com/office/powerpoint/2010/main" val="221867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B0D101-2925-FBAC-954F-EECD672447E3}"/>
              </a:ext>
            </a:extLst>
          </p:cNvPr>
          <p:cNvSpPr>
            <a:spLocks noGrp="1"/>
          </p:cNvSpPr>
          <p:nvPr>
            <p:ph idx="1"/>
          </p:nvPr>
        </p:nvSpPr>
        <p:spPr>
          <a:xfrm>
            <a:off x="810768" y="1285129"/>
            <a:ext cx="10168128" cy="4922240"/>
          </a:xfrm>
        </p:spPr>
        <p:txBody>
          <a:bodyPr vert="horz" lIns="91440" tIns="45720" rIns="91440" bIns="45720" rtlCol="0" anchor="t">
            <a:normAutofit/>
          </a:bodyPr>
          <a:lstStyle/>
          <a:p>
            <a:r>
              <a:rPr lang="en-CA" sz="1800">
                <a:latin typeface="Times New Roman"/>
                <a:cs typeface="Times New Roman"/>
              </a:rPr>
              <a:t>MariaDB Configuration</a:t>
            </a:r>
          </a:p>
        </p:txBody>
      </p:sp>
      <p:sp>
        <p:nvSpPr>
          <p:cNvPr id="4" name="Title 1">
            <a:extLst>
              <a:ext uri="{FF2B5EF4-FFF2-40B4-BE49-F238E27FC236}">
                <a16:creationId xmlns:a16="http://schemas.microsoft.com/office/drawing/2014/main" id="{549D21B8-679A-2A48-67BF-03FF5624F8B3}"/>
              </a:ext>
            </a:extLst>
          </p:cNvPr>
          <p:cNvSpPr txBox="1">
            <a:spLocks/>
          </p:cNvSpPr>
          <p:nvPr/>
        </p:nvSpPr>
        <p:spPr>
          <a:xfrm>
            <a:off x="810768" y="747933"/>
            <a:ext cx="10168128" cy="5072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400" b="1">
                <a:latin typeface="Times New Roman"/>
                <a:cs typeface="Times New Roman"/>
              </a:rPr>
              <a:t>Data Storage and Processing</a:t>
            </a:r>
          </a:p>
        </p:txBody>
      </p:sp>
      <p:pic>
        <p:nvPicPr>
          <p:cNvPr id="2" name="Picture 1">
            <a:extLst>
              <a:ext uri="{FF2B5EF4-FFF2-40B4-BE49-F238E27FC236}">
                <a16:creationId xmlns:a16="http://schemas.microsoft.com/office/drawing/2014/main" id="{5EB3578E-536B-0FC4-36E3-760454B55D9B}"/>
              </a:ext>
            </a:extLst>
          </p:cNvPr>
          <p:cNvPicPr>
            <a:picLocks noChangeAspect="1"/>
          </p:cNvPicPr>
          <p:nvPr/>
        </p:nvPicPr>
        <p:blipFill>
          <a:blip r:embed="rId2"/>
          <a:stretch>
            <a:fillRect/>
          </a:stretch>
        </p:blipFill>
        <p:spPr>
          <a:xfrm>
            <a:off x="2049339" y="2171957"/>
            <a:ext cx="8453225" cy="4208627"/>
          </a:xfrm>
          <a:prstGeom prst="rect">
            <a:avLst/>
          </a:prstGeom>
        </p:spPr>
      </p:pic>
    </p:spTree>
    <p:extLst>
      <p:ext uri="{BB962C8B-B14F-4D97-AF65-F5344CB8AC3E}">
        <p14:creationId xmlns:p14="http://schemas.microsoft.com/office/powerpoint/2010/main" val="943532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A18F-993C-3920-2BEF-368C8D69310B}"/>
              </a:ext>
            </a:extLst>
          </p:cNvPr>
          <p:cNvSpPr>
            <a:spLocks noGrp="1"/>
          </p:cNvSpPr>
          <p:nvPr>
            <p:ph type="title"/>
          </p:nvPr>
        </p:nvSpPr>
        <p:spPr>
          <a:xfrm>
            <a:off x="728706" y="759655"/>
            <a:ext cx="10168128" cy="1179576"/>
          </a:xfrm>
        </p:spPr>
        <p:txBody>
          <a:bodyPr>
            <a:normAutofit/>
          </a:bodyPr>
          <a:lstStyle/>
          <a:p>
            <a:r>
              <a:rPr lang="en-US" sz="2400" b="1">
                <a:latin typeface="Times New Roman"/>
                <a:cs typeface="Times New Roman"/>
              </a:rPr>
              <a:t>Data Storage and Processing</a:t>
            </a:r>
          </a:p>
          <a:p>
            <a:pPr marL="285750" indent="-285750">
              <a:lnSpc>
                <a:spcPct val="110000"/>
              </a:lnSpc>
              <a:spcBef>
                <a:spcPts val="1000"/>
              </a:spcBef>
              <a:buFont typeface="Arial"/>
              <a:buChar char="•"/>
            </a:pPr>
            <a:r>
              <a:rPr lang="en-CA" sz="1800">
                <a:latin typeface="Times New Roman"/>
                <a:cs typeface="Times New Roman"/>
              </a:rPr>
              <a:t>MongoDB Configuration</a:t>
            </a:r>
            <a:endParaRPr lang="en-US" sz="1800">
              <a:latin typeface="Times New Roman"/>
              <a:cs typeface="Times New Roman"/>
            </a:endParaRPr>
          </a:p>
          <a:p>
            <a:endParaRPr lang="en-US" sz="2400">
              <a:latin typeface="Times New Roman"/>
              <a:cs typeface="Times New Roman"/>
            </a:endParaRPr>
          </a:p>
        </p:txBody>
      </p:sp>
      <p:pic>
        <p:nvPicPr>
          <p:cNvPr id="4" name="Content Placeholder 3">
            <a:extLst>
              <a:ext uri="{FF2B5EF4-FFF2-40B4-BE49-F238E27FC236}">
                <a16:creationId xmlns:a16="http://schemas.microsoft.com/office/drawing/2014/main" id="{DDB37D53-26CE-7669-4F36-ED4560720B62}"/>
              </a:ext>
            </a:extLst>
          </p:cNvPr>
          <p:cNvPicPr>
            <a:picLocks noGrp="1" noChangeAspect="1"/>
          </p:cNvPicPr>
          <p:nvPr>
            <p:ph idx="1"/>
          </p:nvPr>
        </p:nvPicPr>
        <p:blipFill>
          <a:blip r:embed="rId2"/>
          <a:stretch>
            <a:fillRect/>
          </a:stretch>
        </p:blipFill>
        <p:spPr>
          <a:xfrm>
            <a:off x="635817" y="2359662"/>
            <a:ext cx="6493572" cy="3949698"/>
          </a:xfrm>
          <a:ln>
            <a:solidFill>
              <a:schemeClr val="tx1"/>
            </a:solidFill>
          </a:ln>
        </p:spPr>
      </p:pic>
      <p:sp>
        <p:nvSpPr>
          <p:cNvPr id="6" name="TextBox 5">
            <a:extLst>
              <a:ext uri="{FF2B5EF4-FFF2-40B4-BE49-F238E27FC236}">
                <a16:creationId xmlns:a16="http://schemas.microsoft.com/office/drawing/2014/main" id="{DE22C70D-B2AC-B819-D27F-5C797607ED8A}"/>
              </a:ext>
            </a:extLst>
          </p:cNvPr>
          <p:cNvSpPr txBox="1"/>
          <p:nvPr/>
        </p:nvSpPr>
        <p:spPr>
          <a:xfrm>
            <a:off x="7391775" y="2468082"/>
            <a:ext cx="4161692" cy="34778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a:ea typeface="Tahoma"/>
                <a:cs typeface="Tahoma"/>
              </a:rPr>
              <a:t>Datasource3: </a:t>
            </a:r>
            <a:endParaRPr lang="en-US" b="1"/>
          </a:p>
          <a:p>
            <a:r>
              <a:rPr lang="en-US">
                <a:latin typeface="Times New Roman"/>
                <a:ea typeface="Tahoma"/>
                <a:cs typeface="Tahoma"/>
              </a:rPr>
              <a:t>unemployment_canada.csv data is integrated into MongoDB under below specified fields:</a:t>
            </a:r>
            <a:endParaRPr lang="en-US">
              <a:latin typeface="Times New Roman"/>
              <a:cs typeface="Times New Roman"/>
            </a:endParaRPr>
          </a:p>
          <a:p>
            <a:endParaRPr lang="en-US" sz="1100">
              <a:latin typeface="Tahoma"/>
              <a:ea typeface="Tahoma"/>
              <a:cs typeface="Tahoma"/>
            </a:endParaRPr>
          </a:p>
          <a:p>
            <a:r>
              <a:rPr lang="en-US">
                <a:latin typeface="Times New Roman"/>
                <a:ea typeface="Tahoma"/>
                <a:cs typeface="Tahoma"/>
              </a:rPr>
              <a:t>Cluster Name – Cluster0</a:t>
            </a:r>
          </a:p>
          <a:p>
            <a:r>
              <a:rPr lang="en-US">
                <a:latin typeface="Times New Roman"/>
                <a:ea typeface="Tahoma"/>
                <a:cs typeface="Tahoma"/>
              </a:rPr>
              <a:t>Database Name – </a:t>
            </a:r>
            <a:r>
              <a:rPr lang="en-US" err="1">
                <a:latin typeface="Times New Roman"/>
                <a:ea typeface="Tahoma"/>
                <a:cs typeface="Tahoma"/>
              </a:rPr>
              <a:t>unemployment_canada_database</a:t>
            </a:r>
            <a:endParaRPr lang="en-US">
              <a:latin typeface="Times New Roman"/>
              <a:ea typeface="Tahoma"/>
              <a:cs typeface="Tahoma"/>
            </a:endParaRPr>
          </a:p>
          <a:p>
            <a:r>
              <a:rPr lang="en-US">
                <a:latin typeface="Times New Roman"/>
                <a:ea typeface="Tahoma"/>
                <a:cs typeface="Tahoma"/>
              </a:rPr>
              <a:t>Collection Name – </a:t>
            </a:r>
            <a:r>
              <a:rPr lang="en-US" err="1">
                <a:latin typeface="Times New Roman"/>
                <a:ea typeface="Tahoma"/>
                <a:cs typeface="Tahoma"/>
              </a:rPr>
              <a:t>unemployment_canada</a:t>
            </a:r>
          </a:p>
          <a:p>
            <a:pPr marL="285750" indent="-285750">
              <a:buFont typeface="Arial"/>
              <a:buChar char="•"/>
            </a:pPr>
            <a:endParaRPr lang="en-US">
              <a:latin typeface="Times New Roman"/>
              <a:ea typeface="Tahoma"/>
              <a:cs typeface="Tahoma"/>
            </a:endParaRPr>
          </a:p>
          <a:p>
            <a:endParaRPr lang="en-US" sz="1100">
              <a:latin typeface="Tahoma"/>
              <a:ea typeface="Tahoma"/>
              <a:cs typeface="Tahoma"/>
            </a:endParaRPr>
          </a:p>
          <a:p>
            <a:endParaRPr lang="en-US">
              <a:latin typeface="Times New Roman"/>
              <a:ea typeface="Tahoma"/>
              <a:cs typeface="Tahoma"/>
            </a:endParaRPr>
          </a:p>
          <a:p>
            <a:endParaRPr lang="en-US">
              <a:latin typeface="Times New Roman"/>
              <a:ea typeface="Tahoma"/>
              <a:cs typeface="Tahoma"/>
            </a:endParaRPr>
          </a:p>
        </p:txBody>
      </p:sp>
    </p:spTree>
    <p:extLst>
      <p:ext uri="{BB962C8B-B14F-4D97-AF65-F5344CB8AC3E}">
        <p14:creationId xmlns:p14="http://schemas.microsoft.com/office/powerpoint/2010/main" val="266030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F9FA6-A7CE-A099-0132-BB0342347669}"/>
              </a:ext>
            </a:extLst>
          </p:cNvPr>
          <p:cNvSpPr>
            <a:spLocks noGrp="1"/>
          </p:cNvSpPr>
          <p:nvPr>
            <p:ph type="title"/>
          </p:nvPr>
        </p:nvSpPr>
        <p:spPr>
          <a:xfrm>
            <a:off x="716983" y="894471"/>
            <a:ext cx="10168128" cy="1179576"/>
          </a:xfrm>
        </p:spPr>
        <p:txBody>
          <a:bodyPr/>
          <a:lstStyle/>
          <a:p>
            <a:r>
              <a:rPr lang="en-US" sz="2400" b="1">
                <a:latin typeface="Times New Roman"/>
                <a:cs typeface="Times New Roman"/>
              </a:rPr>
              <a:t>Data Storage and Processing</a:t>
            </a:r>
          </a:p>
          <a:p>
            <a:pPr marL="285750" indent="-285750">
              <a:lnSpc>
                <a:spcPct val="110000"/>
              </a:lnSpc>
              <a:spcBef>
                <a:spcPts val="1000"/>
              </a:spcBef>
              <a:buFont typeface="Arial"/>
              <a:buChar char="•"/>
            </a:pPr>
            <a:r>
              <a:rPr lang="en-CA" sz="1800">
                <a:latin typeface="Times New Roman"/>
                <a:cs typeface="Times New Roman"/>
              </a:rPr>
              <a:t>Snowflake-Alteryx-Azure SQL Configuration</a:t>
            </a:r>
            <a:endParaRPr lang="en-US" sz="1800">
              <a:latin typeface="Times New Roman"/>
              <a:cs typeface="Times New Roman"/>
            </a:endParaRPr>
          </a:p>
          <a:p>
            <a:endParaRPr lang="en-US"/>
          </a:p>
        </p:txBody>
      </p:sp>
      <p:sp>
        <p:nvSpPr>
          <p:cNvPr id="7" name="TextBox 6">
            <a:extLst>
              <a:ext uri="{FF2B5EF4-FFF2-40B4-BE49-F238E27FC236}">
                <a16:creationId xmlns:a16="http://schemas.microsoft.com/office/drawing/2014/main" id="{61C60F79-3C19-3B53-F063-A02988286A33}"/>
              </a:ext>
            </a:extLst>
          </p:cNvPr>
          <p:cNvSpPr txBox="1"/>
          <p:nvPr/>
        </p:nvSpPr>
        <p:spPr>
          <a:xfrm>
            <a:off x="576263" y="2202893"/>
            <a:ext cx="11615737"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a:ea typeface="Tahoma"/>
                <a:cs typeface="Tahoma"/>
              </a:rPr>
              <a:t>Datasource4 &amp; 5:</a:t>
            </a:r>
            <a:r>
              <a:rPr lang="en-US">
                <a:latin typeface="Times New Roman"/>
                <a:ea typeface="Tahoma"/>
                <a:cs typeface="Tahoma"/>
              </a:rPr>
              <a:t> </a:t>
            </a:r>
          </a:p>
          <a:p>
            <a:r>
              <a:rPr lang="en-US" err="1">
                <a:latin typeface="Times New Roman"/>
                <a:ea typeface="Tahoma"/>
                <a:cs typeface="Tahoma"/>
              </a:rPr>
              <a:t>mental_health_act_apprehensions_open_data.csv</a:t>
            </a:r>
            <a:r>
              <a:rPr lang="en-US">
                <a:latin typeface="Times New Roman"/>
                <a:ea typeface="Tahoma"/>
                <a:cs typeface="Tahoma"/>
              </a:rPr>
              <a:t> and </a:t>
            </a:r>
            <a:r>
              <a:rPr lang="en-US" err="1">
                <a:latin typeface="Times New Roman"/>
                <a:ea typeface="Tahoma"/>
                <a:cs typeface="Tahoma"/>
              </a:rPr>
              <a:t>race_based_data.json</a:t>
            </a:r>
            <a:r>
              <a:rPr lang="en-US">
                <a:latin typeface="Times New Roman"/>
                <a:ea typeface="Tahoma"/>
                <a:cs typeface="Tahoma"/>
              </a:rPr>
              <a:t> are processed through the Snowflake-Alteryx-Azure SQL pipeline</a:t>
            </a:r>
            <a:endParaRPr lang="en-US">
              <a:latin typeface="Times New Roman"/>
              <a:cs typeface="Times New Roman"/>
            </a:endParaRPr>
          </a:p>
        </p:txBody>
      </p:sp>
      <p:pic>
        <p:nvPicPr>
          <p:cNvPr id="3" name="Picture 2" descr="A screenshot of a web page&#10;&#10;Description automatically generated">
            <a:extLst>
              <a:ext uri="{FF2B5EF4-FFF2-40B4-BE49-F238E27FC236}">
                <a16:creationId xmlns:a16="http://schemas.microsoft.com/office/drawing/2014/main" id="{45200CC2-D2A0-3915-9B79-684ACE9356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16" y="3228973"/>
            <a:ext cx="3652839" cy="1064241"/>
          </a:xfrm>
          <a:prstGeom prst="rect">
            <a:avLst/>
          </a:prstGeom>
          <a:ln w="9525">
            <a:solidFill>
              <a:schemeClr val="tx1"/>
            </a:solidFill>
            <a:prstDash val="solid"/>
          </a:ln>
        </p:spPr>
      </p:pic>
      <p:pic>
        <p:nvPicPr>
          <p:cNvPr id="9" name="Picture 8" descr="A screenshot of a computer&#10;&#10;Description automatically generated">
            <a:extLst>
              <a:ext uri="{FF2B5EF4-FFF2-40B4-BE49-F238E27FC236}">
                <a16:creationId xmlns:a16="http://schemas.microsoft.com/office/drawing/2014/main" id="{459B9C66-240E-11AD-DAAC-A7A59CF4B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16" y="4505822"/>
            <a:ext cx="3652839" cy="1611386"/>
          </a:xfrm>
          <a:prstGeom prst="rect">
            <a:avLst/>
          </a:prstGeom>
          <a:ln>
            <a:solidFill>
              <a:schemeClr val="tx1"/>
            </a:solidFill>
          </a:ln>
        </p:spPr>
      </p:pic>
      <p:pic>
        <p:nvPicPr>
          <p:cNvPr id="10" name="Picture 9" descr="A screenshot of a computer&#10;&#10;Description automatically generated">
            <a:extLst>
              <a:ext uri="{FF2B5EF4-FFF2-40B4-BE49-F238E27FC236}">
                <a16:creationId xmlns:a16="http://schemas.microsoft.com/office/drawing/2014/main" id="{CBAE7333-BD17-B46E-D32A-17A3701DF8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3355"/>
          <a:stretch/>
        </p:blipFill>
        <p:spPr>
          <a:xfrm>
            <a:off x="3908011" y="3248289"/>
            <a:ext cx="3471111" cy="2394355"/>
          </a:xfrm>
          <a:prstGeom prst="rect">
            <a:avLst/>
          </a:prstGeom>
          <a:ln>
            <a:solidFill>
              <a:schemeClr val="tx1"/>
            </a:solidFill>
          </a:ln>
        </p:spPr>
      </p:pic>
      <p:pic>
        <p:nvPicPr>
          <p:cNvPr id="11" name="Picture 10" descr="A screenshot of a computer&#10;&#10;Description automatically generated">
            <a:extLst>
              <a:ext uri="{FF2B5EF4-FFF2-40B4-BE49-F238E27FC236}">
                <a16:creationId xmlns:a16="http://schemas.microsoft.com/office/drawing/2014/main" id="{441058F6-216C-65FB-706A-EBBFD38945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4278" y="3228973"/>
            <a:ext cx="4548188" cy="2432989"/>
          </a:xfrm>
          <a:prstGeom prst="rect">
            <a:avLst/>
          </a:prstGeom>
          <a:ln>
            <a:solidFill>
              <a:schemeClr val="tx1"/>
            </a:solidFill>
          </a:ln>
        </p:spPr>
      </p:pic>
    </p:spTree>
    <p:extLst>
      <p:ext uri="{BB962C8B-B14F-4D97-AF65-F5344CB8AC3E}">
        <p14:creationId xmlns:p14="http://schemas.microsoft.com/office/powerpoint/2010/main" val="2568506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9D21B8-679A-2A48-67BF-03FF5624F8B3}"/>
              </a:ext>
            </a:extLst>
          </p:cNvPr>
          <p:cNvSpPr txBox="1">
            <a:spLocks/>
          </p:cNvSpPr>
          <p:nvPr/>
        </p:nvSpPr>
        <p:spPr>
          <a:xfrm>
            <a:off x="775599" y="812409"/>
            <a:ext cx="10168128" cy="90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400" b="1">
                <a:latin typeface="Times New Roman"/>
                <a:cs typeface="Times New Roman"/>
              </a:rPr>
              <a:t>Data Storage and Processing</a:t>
            </a:r>
          </a:p>
          <a:p>
            <a:pPr marL="285750" indent="-285750">
              <a:lnSpc>
                <a:spcPct val="110000"/>
              </a:lnSpc>
              <a:spcBef>
                <a:spcPts val="1000"/>
              </a:spcBef>
              <a:buFont typeface="Arial,Sans-Serif"/>
              <a:buChar char="•"/>
            </a:pPr>
            <a:r>
              <a:rPr lang="en-CA" sz="1800">
                <a:latin typeface="Times New Roman"/>
                <a:cs typeface="Times New Roman"/>
              </a:rPr>
              <a:t>MS SQL Server-Alteryx-Azure SQL Configuration</a:t>
            </a:r>
            <a:endParaRPr lang="en-US" sz="1800">
              <a:latin typeface="Times New Roman"/>
              <a:cs typeface="Times New Roman"/>
            </a:endParaRPr>
          </a:p>
        </p:txBody>
      </p:sp>
      <p:sp>
        <p:nvSpPr>
          <p:cNvPr id="6" name="TextBox 5">
            <a:extLst>
              <a:ext uri="{FF2B5EF4-FFF2-40B4-BE49-F238E27FC236}">
                <a16:creationId xmlns:a16="http://schemas.microsoft.com/office/drawing/2014/main" id="{56F6288E-0D82-3173-15F7-4CB47DBDAB3F}"/>
              </a:ext>
            </a:extLst>
          </p:cNvPr>
          <p:cNvSpPr txBox="1"/>
          <p:nvPr/>
        </p:nvSpPr>
        <p:spPr>
          <a:xfrm>
            <a:off x="271463" y="2108473"/>
            <a:ext cx="11487150" cy="9233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a:ea typeface="Tahoma"/>
                <a:cs typeface="Tahoma"/>
              </a:rPr>
              <a:t>Datasource6 &amp; 7:</a:t>
            </a:r>
            <a:r>
              <a:rPr lang="en-US">
                <a:latin typeface="Times New Roman"/>
                <a:ea typeface="Tahoma"/>
                <a:cs typeface="Tahoma"/>
              </a:rPr>
              <a:t> </a:t>
            </a:r>
          </a:p>
          <a:p>
            <a:r>
              <a:rPr lang="en-US" err="1">
                <a:latin typeface="Times New Roman"/>
                <a:ea typeface="Tahoma"/>
                <a:cs typeface="Tahoma"/>
              </a:rPr>
              <a:t>budget_by_command.csv</a:t>
            </a:r>
            <a:r>
              <a:rPr lang="en-US">
                <a:latin typeface="Times New Roman"/>
                <a:ea typeface="Tahoma"/>
                <a:cs typeface="Tahoma"/>
              </a:rPr>
              <a:t> and </a:t>
            </a:r>
            <a:r>
              <a:rPr lang="en-US" err="1">
                <a:latin typeface="Times New Roman"/>
                <a:ea typeface="Tahoma"/>
                <a:cs typeface="Tahoma"/>
              </a:rPr>
              <a:t>staffing_by_command.csv</a:t>
            </a:r>
            <a:r>
              <a:rPr lang="en-US">
                <a:latin typeface="Times New Roman"/>
                <a:ea typeface="Tahoma"/>
                <a:cs typeface="Tahoma"/>
              </a:rPr>
              <a:t> are channeled through the MS SQL Server Express-Alteryx-Azure SQL pipeline</a:t>
            </a:r>
          </a:p>
        </p:txBody>
      </p:sp>
      <p:pic>
        <p:nvPicPr>
          <p:cNvPr id="7" name="Picture 6" descr="A screenshot of a computer&#10;&#10;Description automatically generated">
            <a:extLst>
              <a:ext uri="{FF2B5EF4-FFF2-40B4-BE49-F238E27FC236}">
                <a16:creationId xmlns:a16="http://schemas.microsoft.com/office/drawing/2014/main" id="{5E480354-BDF7-5940-C18B-5C8849D4C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387" y="3084081"/>
            <a:ext cx="5469077" cy="3076356"/>
          </a:xfrm>
          <a:prstGeom prst="rect">
            <a:avLst/>
          </a:prstGeom>
          <a:ln>
            <a:solidFill>
              <a:schemeClr val="tx1"/>
            </a:solidFill>
          </a:ln>
        </p:spPr>
      </p:pic>
      <p:pic>
        <p:nvPicPr>
          <p:cNvPr id="8" name="Picture 7" descr="A screenshot of a computer&#10;&#10;Description automatically generated">
            <a:extLst>
              <a:ext uri="{FF2B5EF4-FFF2-40B4-BE49-F238E27FC236}">
                <a16:creationId xmlns:a16="http://schemas.microsoft.com/office/drawing/2014/main" id="{9307B5F9-EE3A-7912-E87F-99CBFE281C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084081"/>
            <a:ext cx="5469077" cy="3076356"/>
          </a:xfrm>
          <a:prstGeom prst="rect">
            <a:avLst/>
          </a:prstGeom>
          <a:ln>
            <a:solidFill>
              <a:schemeClr val="tx1"/>
            </a:solidFill>
          </a:ln>
        </p:spPr>
      </p:pic>
    </p:spTree>
    <p:extLst>
      <p:ext uri="{BB962C8B-B14F-4D97-AF65-F5344CB8AC3E}">
        <p14:creationId xmlns:p14="http://schemas.microsoft.com/office/powerpoint/2010/main" val="114872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9D21B8-679A-2A48-67BF-03FF5624F8B3}"/>
              </a:ext>
            </a:extLst>
          </p:cNvPr>
          <p:cNvSpPr txBox="1">
            <a:spLocks/>
          </p:cNvSpPr>
          <p:nvPr/>
        </p:nvSpPr>
        <p:spPr>
          <a:xfrm>
            <a:off x="822491" y="812409"/>
            <a:ext cx="10168128" cy="9058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400" b="1">
                <a:latin typeface="Times New Roman"/>
                <a:cs typeface="Times New Roman"/>
              </a:rPr>
              <a:t>Data Storage and Processing</a:t>
            </a:r>
          </a:p>
          <a:p>
            <a:pPr marL="285750" indent="-285750">
              <a:lnSpc>
                <a:spcPct val="110000"/>
              </a:lnSpc>
              <a:spcBef>
                <a:spcPts val="1000"/>
              </a:spcBef>
              <a:buFont typeface="Arial,Sans-Serif"/>
              <a:buChar char="•"/>
            </a:pPr>
            <a:r>
              <a:rPr lang="en-CA" sz="1800">
                <a:latin typeface="Times New Roman"/>
                <a:cs typeface="Times New Roman"/>
              </a:rPr>
              <a:t>MS SQL Server-Alteryx-Azure SQL Configuration</a:t>
            </a:r>
            <a:endParaRPr lang="en-US" sz="1800">
              <a:latin typeface="Times New Roman"/>
              <a:cs typeface="Times New Roman"/>
            </a:endParaRPr>
          </a:p>
        </p:txBody>
      </p:sp>
      <p:sp>
        <p:nvSpPr>
          <p:cNvPr id="6" name="TextBox 5">
            <a:extLst>
              <a:ext uri="{FF2B5EF4-FFF2-40B4-BE49-F238E27FC236}">
                <a16:creationId xmlns:a16="http://schemas.microsoft.com/office/drawing/2014/main" id="{56F6288E-0D82-3173-15F7-4CB47DBDAB3F}"/>
              </a:ext>
            </a:extLst>
          </p:cNvPr>
          <p:cNvSpPr txBox="1"/>
          <p:nvPr/>
        </p:nvSpPr>
        <p:spPr>
          <a:xfrm>
            <a:off x="271463" y="2108473"/>
            <a:ext cx="1148715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err="1">
                <a:latin typeface="Times New Roman"/>
                <a:ea typeface="Tahoma"/>
                <a:cs typeface="Tahoma"/>
              </a:rPr>
              <a:t>Datasource</a:t>
            </a:r>
            <a:r>
              <a:rPr lang="en-US" b="1">
                <a:latin typeface="Times New Roman"/>
                <a:ea typeface="Tahoma"/>
                <a:cs typeface="Tahoma"/>
              </a:rPr>
              <a:t> 8: </a:t>
            </a:r>
            <a:endParaRPr lang="en-US">
              <a:latin typeface="Times New Roman"/>
              <a:ea typeface="Tahoma"/>
              <a:cs typeface="Tahoma"/>
            </a:endParaRPr>
          </a:p>
          <a:p>
            <a:r>
              <a:rPr lang="en-US" sz="1800" kern="0" err="1">
                <a:effectLst/>
                <a:latin typeface="Times New Roman" panose="02020603050405020304" pitchFamily="18" charset="0"/>
                <a:ea typeface="Times New Roman" panose="02020603050405020304" pitchFamily="18" charset="0"/>
                <a:cs typeface="Times New Roman" panose="02020603050405020304" pitchFamily="18" charset="0"/>
              </a:rPr>
              <a:t>victims_of_crime.csv</a:t>
            </a:r>
            <a:r>
              <a:rPr lang="en-US" sz="1800" kern="0">
                <a:effectLst/>
                <a:latin typeface="Times New Roman" panose="02020603050405020304" pitchFamily="18" charset="0"/>
                <a:ea typeface="Times New Roman" panose="02020603050405020304" pitchFamily="18" charset="0"/>
                <a:cs typeface="Times New Roman" panose="02020603050405020304" pitchFamily="18" charset="0"/>
              </a:rPr>
              <a:t> serves as additional data for various Reporting/ analyses was loaded in Virtual Machine.</a:t>
            </a:r>
            <a:r>
              <a:rPr lang="en-PH">
                <a:effectLst/>
                <a:latin typeface="Times New Roman" panose="02020603050405020304" pitchFamily="18" charset="0"/>
                <a:cs typeface="Times New Roman" panose="02020603050405020304" pitchFamily="18" charset="0"/>
              </a:rPr>
              <a:t> </a:t>
            </a:r>
            <a:endParaRPr lang="en-US">
              <a:latin typeface="Times New Roman" panose="02020603050405020304" pitchFamily="18" charset="0"/>
              <a:ea typeface="Tahoma"/>
              <a:cs typeface="Times New Roman" panose="02020603050405020304" pitchFamily="18" charset="0"/>
            </a:endParaRPr>
          </a:p>
        </p:txBody>
      </p:sp>
      <p:sp>
        <p:nvSpPr>
          <p:cNvPr id="5" name="Rounded Rectangle 4">
            <a:extLst>
              <a:ext uri="{FF2B5EF4-FFF2-40B4-BE49-F238E27FC236}">
                <a16:creationId xmlns:a16="http://schemas.microsoft.com/office/drawing/2014/main" id="{06FD69A0-71A3-605F-6A8F-0A0B8F9BA031}"/>
              </a:ext>
            </a:extLst>
          </p:cNvPr>
          <p:cNvSpPr/>
          <p:nvPr/>
        </p:nvSpPr>
        <p:spPr>
          <a:xfrm>
            <a:off x="4271962" y="2971800"/>
            <a:ext cx="2928938" cy="914400"/>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b="0" i="0" u="none" strike="noStrike">
                <a:solidFill>
                  <a:schemeClr val="bg1"/>
                </a:solidFill>
                <a:effectLst/>
                <a:latin typeface="Tahoma" panose="020B0604030504040204" pitchFamily="34" charset="0"/>
                <a:ea typeface="Tahoma" panose="020B0604030504040204" pitchFamily="34" charset="0"/>
                <a:cs typeface="Tahoma" panose="020B0604030504040204" pitchFamily="34" charset="0"/>
              </a:rPr>
              <a:t>DataSource8 - CSV</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9574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E6081BF-59A5-6F8E-2721-56222B5FA84E}"/>
              </a:ext>
            </a:extLst>
          </p:cNvPr>
          <p:cNvSpPr txBox="1">
            <a:spLocks/>
          </p:cNvSpPr>
          <p:nvPr/>
        </p:nvSpPr>
        <p:spPr>
          <a:xfrm>
            <a:off x="734567" y="1275472"/>
            <a:ext cx="9869190" cy="3120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400" b="1" err="1">
                <a:latin typeface="Times New Roman"/>
                <a:cs typeface="Times New Roman"/>
              </a:rPr>
              <a:t>PySpark</a:t>
            </a:r>
            <a:r>
              <a:rPr lang="en-US" sz="2400" b="1">
                <a:latin typeface="Times New Roman"/>
                <a:cs typeface="Times New Roman"/>
              </a:rPr>
              <a:t> ETL</a:t>
            </a:r>
          </a:p>
          <a:p>
            <a:pPr marL="285750" indent="-285750">
              <a:lnSpc>
                <a:spcPct val="110000"/>
              </a:lnSpc>
              <a:spcBef>
                <a:spcPts val="1000"/>
              </a:spcBef>
              <a:buFont typeface="Arial,Sans-Serif"/>
              <a:buChar char="•"/>
            </a:pPr>
            <a:r>
              <a:rPr lang="en-CA" sz="1800">
                <a:latin typeface="Times New Roman"/>
                <a:cs typeface="Times New Roman"/>
              </a:rPr>
              <a:t>MariaDB Configuration and ETL stage</a:t>
            </a:r>
          </a:p>
          <a:p>
            <a:endParaRPr lang="en-US" sz="2400">
              <a:latin typeface="Times New Roman"/>
              <a:cs typeface="Times New Roman"/>
            </a:endParaRPr>
          </a:p>
        </p:txBody>
      </p:sp>
      <p:pic>
        <p:nvPicPr>
          <p:cNvPr id="7" name="Picture 6">
            <a:extLst>
              <a:ext uri="{FF2B5EF4-FFF2-40B4-BE49-F238E27FC236}">
                <a16:creationId xmlns:a16="http://schemas.microsoft.com/office/drawing/2014/main" id="{7429F9C4-DAC6-F60B-A029-A6FD64625053}"/>
              </a:ext>
            </a:extLst>
          </p:cNvPr>
          <p:cNvPicPr>
            <a:picLocks noChangeAspect="1"/>
          </p:cNvPicPr>
          <p:nvPr/>
        </p:nvPicPr>
        <p:blipFill>
          <a:blip r:embed="rId2"/>
          <a:stretch>
            <a:fillRect/>
          </a:stretch>
        </p:blipFill>
        <p:spPr>
          <a:xfrm>
            <a:off x="767862" y="2089645"/>
            <a:ext cx="4700955" cy="3223835"/>
          </a:xfrm>
          <a:prstGeom prst="rect">
            <a:avLst/>
          </a:prstGeom>
        </p:spPr>
      </p:pic>
      <p:pic>
        <p:nvPicPr>
          <p:cNvPr id="8" name="Picture 7">
            <a:extLst>
              <a:ext uri="{FF2B5EF4-FFF2-40B4-BE49-F238E27FC236}">
                <a16:creationId xmlns:a16="http://schemas.microsoft.com/office/drawing/2014/main" id="{927CA346-BF67-7D2C-D51B-E4EA018EFF92}"/>
              </a:ext>
            </a:extLst>
          </p:cNvPr>
          <p:cNvPicPr>
            <a:picLocks noChangeAspect="1"/>
          </p:cNvPicPr>
          <p:nvPr/>
        </p:nvPicPr>
        <p:blipFill>
          <a:blip r:embed="rId3"/>
          <a:stretch>
            <a:fillRect/>
          </a:stretch>
        </p:blipFill>
        <p:spPr>
          <a:xfrm>
            <a:off x="5615354" y="2089202"/>
            <a:ext cx="5134708" cy="1495566"/>
          </a:xfrm>
          <a:prstGeom prst="rect">
            <a:avLst/>
          </a:prstGeom>
        </p:spPr>
      </p:pic>
      <p:pic>
        <p:nvPicPr>
          <p:cNvPr id="9" name="Picture 8">
            <a:extLst>
              <a:ext uri="{FF2B5EF4-FFF2-40B4-BE49-F238E27FC236}">
                <a16:creationId xmlns:a16="http://schemas.microsoft.com/office/drawing/2014/main" id="{57E4BE1C-5A2B-1102-77FD-ACDF4F7B05A3}"/>
              </a:ext>
            </a:extLst>
          </p:cNvPr>
          <p:cNvPicPr>
            <a:picLocks noChangeAspect="1"/>
          </p:cNvPicPr>
          <p:nvPr/>
        </p:nvPicPr>
        <p:blipFill>
          <a:blip r:embed="rId4"/>
          <a:stretch>
            <a:fillRect/>
          </a:stretch>
        </p:blipFill>
        <p:spPr>
          <a:xfrm>
            <a:off x="5614216" y="3700467"/>
            <a:ext cx="5134708" cy="1601821"/>
          </a:xfrm>
          <a:prstGeom prst="rect">
            <a:avLst/>
          </a:prstGeom>
        </p:spPr>
      </p:pic>
      <p:sp>
        <p:nvSpPr>
          <p:cNvPr id="11" name="TextBox 10">
            <a:extLst>
              <a:ext uri="{FF2B5EF4-FFF2-40B4-BE49-F238E27FC236}">
                <a16:creationId xmlns:a16="http://schemas.microsoft.com/office/drawing/2014/main" id="{70E64B86-0F08-B4E0-1C0F-4089ECE285AB}"/>
              </a:ext>
            </a:extLst>
          </p:cNvPr>
          <p:cNvSpPr txBox="1"/>
          <p:nvPr/>
        </p:nvSpPr>
        <p:spPr>
          <a:xfrm>
            <a:off x="628757" y="5483254"/>
            <a:ext cx="10934532"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a:ea typeface="Tahoma"/>
                <a:cs typeface="Tahoma"/>
              </a:rPr>
              <a:t>Crime Rate vs. Weather Conditions Analysis: </a:t>
            </a:r>
            <a:r>
              <a:rPr lang="en-US">
                <a:latin typeface="Times New Roman"/>
                <a:ea typeface="Tahoma"/>
                <a:cs typeface="Tahoma"/>
              </a:rPr>
              <a:t>Utilizing Crime Data (Datasource1) from Hadoop and Weather Data (DataSource2) from MariaDB, joining via ‘Year’ column, dropping unnecessary columns and saving the joined data to MS Azure SQL (</a:t>
            </a:r>
            <a:r>
              <a:rPr lang="en-US" err="1">
                <a:latin typeface="Times New Roman"/>
                <a:ea typeface="Tahoma"/>
                <a:cs typeface="Tahoma"/>
              </a:rPr>
              <a:t>tbl_crime_weather</a:t>
            </a:r>
            <a:r>
              <a:rPr lang="en-US">
                <a:latin typeface="Times New Roman"/>
                <a:ea typeface="Tahoma"/>
                <a:cs typeface="Tahoma"/>
              </a:rPr>
              <a:t>)</a:t>
            </a:r>
            <a:endParaRPr lang="en-US">
              <a:latin typeface="Times New Roman"/>
              <a:cs typeface="Times New Roman"/>
            </a:endParaRPr>
          </a:p>
          <a:p>
            <a:endParaRPr lang="en-US">
              <a:latin typeface="Times New Roman"/>
              <a:ea typeface="Tahoma"/>
              <a:cs typeface="Tahoma"/>
            </a:endParaRPr>
          </a:p>
          <a:p>
            <a:endParaRPr lang="en-US">
              <a:latin typeface="Times New Roman"/>
              <a:ea typeface="Tahoma"/>
              <a:cs typeface="Tahoma"/>
            </a:endParaRPr>
          </a:p>
          <a:p>
            <a:endParaRPr lang="en-US">
              <a:latin typeface="Times New Roman"/>
              <a:ea typeface="Tahoma"/>
              <a:cs typeface="Tahoma"/>
            </a:endParaRPr>
          </a:p>
        </p:txBody>
      </p:sp>
    </p:spTree>
    <p:extLst>
      <p:ext uri="{BB962C8B-B14F-4D97-AF65-F5344CB8AC3E}">
        <p14:creationId xmlns:p14="http://schemas.microsoft.com/office/powerpoint/2010/main" val="4201298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844B668-F65B-D2DE-AEFB-89F3468F84C5}"/>
              </a:ext>
            </a:extLst>
          </p:cNvPr>
          <p:cNvSpPr txBox="1">
            <a:spLocks/>
          </p:cNvSpPr>
          <p:nvPr/>
        </p:nvSpPr>
        <p:spPr>
          <a:xfrm>
            <a:off x="734567" y="1404426"/>
            <a:ext cx="9869190" cy="3120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400" b="1" err="1">
                <a:latin typeface="Times New Roman"/>
                <a:cs typeface="Times New Roman"/>
              </a:rPr>
              <a:t>PySpark</a:t>
            </a:r>
            <a:r>
              <a:rPr lang="en-US" sz="2400" b="1">
                <a:latin typeface="Times New Roman"/>
                <a:cs typeface="Times New Roman"/>
              </a:rPr>
              <a:t> ETL</a:t>
            </a:r>
          </a:p>
          <a:p>
            <a:pPr marL="285750" indent="-285750">
              <a:lnSpc>
                <a:spcPct val="110000"/>
              </a:lnSpc>
              <a:spcBef>
                <a:spcPts val="1000"/>
              </a:spcBef>
              <a:buFont typeface="Arial,Sans-Serif"/>
              <a:buChar char="•"/>
            </a:pPr>
            <a:r>
              <a:rPr lang="en-CA" sz="1800">
                <a:latin typeface="Times New Roman"/>
                <a:cs typeface="Times New Roman"/>
              </a:rPr>
              <a:t>MongoDB Configuration and ETL stage</a:t>
            </a:r>
          </a:p>
          <a:p>
            <a:endParaRPr lang="en-US" sz="2400">
              <a:latin typeface="Times New Roman"/>
              <a:cs typeface="Times New Roman"/>
            </a:endParaRPr>
          </a:p>
        </p:txBody>
      </p:sp>
      <p:pic>
        <p:nvPicPr>
          <p:cNvPr id="6" name="Picture 5">
            <a:extLst>
              <a:ext uri="{FF2B5EF4-FFF2-40B4-BE49-F238E27FC236}">
                <a16:creationId xmlns:a16="http://schemas.microsoft.com/office/drawing/2014/main" id="{FD2B9202-762F-8382-FF2F-555A1E72ABE7}"/>
              </a:ext>
            </a:extLst>
          </p:cNvPr>
          <p:cNvPicPr>
            <a:picLocks noChangeAspect="1"/>
          </p:cNvPicPr>
          <p:nvPr/>
        </p:nvPicPr>
        <p:blipFill>
          <a:blip r:embed="rId2"/>
          <a:stretch>
            <a:fillRect/>
          </a:stretch>
        </p:blipFill>
        <p:spPr>
          <a:xfrm>
            <a:off x="732692" y="2273987"/>
            <a:ext cx="5978770" cy="2861009"/>
          </a:xfrm>
          <a:prstGeom prst="rect">
            <a:avLst/>
          </a:prstGeom>
        </p:spPr>
      </p:pic>
      <p:pic>
        <p:nvPicPr>
          <p:cNvPr id="7" name="Picture 6">
            <a:extLst>
              <a:ext uri="{FF2B5EF4-FFF2-40B4-BE49-F238E27FC236}">
                <a16:creationId xmlns:a16="http://schemas.microsoft.com/office/drawing/2014/main" id="{CB9480E2-FBFE-6062-FF2F-E89580326555}"/>
              </a:ext>
            </a:extLst>
          </p:cNvPr>
          <p:cNvPicPr>
            <a:picLocks noChangeAspect="1"/>
          </p:cNvPicPr>
          <p:nvPr/>
        </p:nvPicPr>
        <p:blipFill>
          <a:blip r:embed="rId3"/>
          <a:stretch>
            <a:fillRect/>
          </a:stretch>
        </p:blipFill>
        <p:spPr>
          <a:xfrm>
            <a:off x="6822831" y="2272032"/>
            <a:ext cx="4923693" cy="1387813"/>
          </a:xfrm>
          <a:prstGeom prst="rect">
            <a:avLst/>
          </a:prstGeom>
        </p:spPr>
      </p:pic>
      <p:pic>
        <p:nvPicPr>
          <p:cNvPr id="8" name="Picture 7">
            <a:extLst>
              <a:ext uri="{FF2B5EF4-FFF2-40B4-BE49-F238E27FC236}">
                <a16:creationId xmlns:a16="http://schemas.microsoft.com/office/drawing/2014/main" id="{597EB378-DD6A-77AA-CE60-61FBF8A069DD}"/>
              </a:ext>
            </a:extLst>
          </p:cNvPr>
          <p:cNvPicPr>
            <a:picLocks noChangeAspect="1"/>
          </p:cNvPicPr>
          <p:nvPr/>
        </p:nvPicPr>
        <p:blipFill>
          <a:blip r:embed="rId4"/>
          <a:stretch>
            <a:fillRect/>
          </a:stretch>
        </p:blipFill>
        <p:spPr>
          <a:xfrm>
            <a:off x="6822831" y="3754745"/>
            <a:ext cx="4929554" cy="1353156"/>
          </a:xfrm>
          <a:prstGeom prst="rect">
            <a:avLst/>
          </a:prstGeom>
        </p:spPr>
      </p:pic>
      <p:sp>
        <p:nvSpPr>
          <p:cNvPr id="10" name="TextBox 9">
            <a:extLst>
              <a:ext uri="{FF2B5EF4-FFF2-40B4-BE49-F238E27FC236}">
                <a16:creationId xmlns:a16="http://schemas.microsoft.com/office/drawing/2014/main" id="{93C93F7C-F69B-7E6D-B6C7-00D2FC75A395}"/>
              </a:ext>
            </a:extLst>
          </p:cNvPr>
          <p:cNvSpPr txBox="1"/>
          <p:nvPr/>
        </p:nvSpPr>
        <p:spPr>
          <a:xfrm>
            <a:off x="628757" y="5307408"/>
            <a:ext cx="10934532"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a:ea typeface="Tahoma"/>
                <a:cs typeface="Times New Roman"/>
              </a:rPr>
              <a:t>Economic Indicators and Crime Rates Analysis</a:t>
            </a:r>
            <a:r>
              <a:rPr lang="en-US" b="1">
                <a:latin typeface="Times New Roman"/>
                <a:ea typeface="Tahoma"/>
                <a:cs typeface="Tahoma"/>
              </a:rPr>
              <a:t>: </a:t>
            </a:r>
            <a:r>
              <a:rPr lang="en-US">
                <a:solidFill>
                  <a:srgbClr val="000000"/>
                </a:solidFill>
                <a:latin typeface="Times New Roman"/>
                <a:ea typeface="Tahoma"/>
                <a:cs typeface="Tahoma"/>
              </a:rPr>
              <a:t>Using crime data (Datasource1) from Hadoop and unemployment data (DataSource3) from MongoDB, merging them based on the 'Year' column, </a:t>
            </a:r>
            <a:r>
              <a:rPr lang="en-US">
                <a:latin typeface="Times New Roman"/>
                <a:ea typeface="Tahoma"/>
                <a:cs typeface="Tahoma"/>
              </a:rPr>
              <a:t>dropping unnecessary columns</a:t>
            </a:r>
            <a:r>
              <a:rPr lang="en-US">
                <a:solidFill>
                  <a:srgbClr val="000000"/>
                </a:solidFill>
                <a:latin typeface="Times New Roman"/>
                <a:ea typeface="Tahoma"/>
                <a:cs typeface="Tahoma"/>
              </a:rPr>
              <a:t> and storing the merged data in MS Azure SQL (</a:t>
            </a:r>
            <a:r>
              <a:rPr lang="en-US" err="1">
                <a:solidFill>
                  <a:srgbClr val="000000"/>
                </a:solidFill>
                <a:latin typeface="Times New Roman"/>
                <a:ea typeface="Tahoma"/>
                <a:cs typeface="Tahoma"/>
              </a:rPr>
              <a:t>tbl_crime_unemployment</a:t>
            </a:r>
            <a:r>
              <a:rPr lang="en-US">
                <a:solidFill>
                  <a:srgbClr val="000000"/>
                </a:solidFill>
                <a:latin typeface="Times New Roman"/>
                <a:ea typeface="Tahoma"/>
                <a:cs typeface="Tahoma"/>
              </a:rPr>
              <a:t>).</a:t>
            </a:r>
          </a:p>
          <a:p>
            <a:endParaRPr lang="en-US">
              <a:latin typeface="Times New Roman"/>
              <a:ea typeface="Tahoma"/>
              <a:cs typeface="Tahoma"/>
            </a:endParaRPr>
          </a:p>
        </p:txBody>
      </p:sp>
    </p:spTree>
    <p:extLst>
      <p:ext uri="{BB962C8B-B14F-4D97-AF65-F5344CB8AC3E}">
        <p14:creationId xmlns:p14="http://schemas.microsoft.com/office/powerpoint/2010/main" val="39143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4FBAFB-3D7E-E2D5-767F-03B543BF2456}"/>
              </a:ext>
            </a:extLst>
          </p:cNvPr>
          <p:cNvSpPr txBox="1">
            <a:spLocks/>
          </p:cNvSpPr>
          <p:nvPr/>
        </p:nvSpPr>
        <p:spPr>
          <a:xfrm>
            <a:off x="734567" y="1334087"/>
            <a:ext cx="9869190" cy="3120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400" b="1" err="1">
                <a:latin typeface="Times New Roman"/>
                <a:cs typeface="Times New Roman"/>
              </a:rPr>
              <a:t>PySpark</a:t>
            </a:r>
            <a:r>
              <a:rPr lang="en-US" sz="2400" b="1">
                <a:latin typeface="Times New Roman"/>
                <a:cs typeface="Times New Roman"/>
              </a:rPr>
              <a:t> ETL</a:t>
            </a:r>
          </a:p>
          <a:p>
            <a:pPr marL="285750" indent="-285750">
              <a:lnSpc>
                <a:spcPct val="110000"/>
              </a:lnSpc>
              <a:spcBef>
                <a:spcPts val="1000"/>
              </a:spcBef>
              <a:buFont typeface="Arial,Sans-Serif"/>
              <a:buChar char="•"/>
            </a:pPr>
            <a:r>
              <a:rPr lang="en-CA" sz="1800">
                <a:latin typeface="Times New Roman"/>
                <a:cs typeface="Times New Roman"/>
              </a:rPr>
              <a:t>Resultant Datasets</a:t>
            </a:r>
          </a:p>
          <a:p>
            <a:endParaRPr lang="en-US" sz="2400">
              <a:latin typeface="Times New Roman"/>
              <a:cs typeface="Times New Roman"/>
            </a:endParaRPr>
          </a:p>
        </p:txBody>
      </p:sp>
      <p:pic>
        <p:nvPicPr>
          <p:cNvPr id="6" name="Picture 5">
            <a:extLst>
              <a:ext uri="{FF2B5EF4-FFF2-40B4-BE49-F238E27FC236}">
                <a16:creationId xmlns:a16="http://schemas.microsoft.com/office/drawing/2014/main" id="{DA6303E7-BA84-07EC-8876-141273AA2ADF}"/>
              </a:ext>
            </a:extLst>
          </p:cNvPr>
          <p:cNvPicPr>
            <a:picLocks noChangeAspect="1"/>
          </p:cNvPicPr>
          <p:nvPr/>
        </p:nvPicPr>
        <p:blipFill>
          <a:blip r:embed="rId2"/>
          <a:stretch>
            <a:fillRect/>
          </a:stretch>
        </p:blipFill>
        <p:spPr>
          <a:xfrm>
            <a:off x="620633" y="2047522"/>
            <a:ext cx="5461057" cy="2586766"/>
          </a:xfrm>
          <a:prstGeom prst="rect">
            <a:avLst/>
          </a:prstGeom>
        </p:spPr>
      </p:pic>
      <p:pic>
        <p:nvPicPr>
          <p:cNvPr id="7" name="Picture 6">
            <a:extLst>
              <a:ext uri="{FF2B5EF4-FFF2-40B4-BE49-F238E27FC236}">
                <a16:creationId xmlns:a16="http://schemas.microsoft.com/office/drawing/2014/main" id="{BBC74202-C22C-C349-E7FC-466E6A5C1194}"/>
              </a:ext>
            </a:extLst>
          </p:cNvPr>
          <p:cNvPicPr>
            <a:picLocks noChangeAspect="1"/>
          </p:cNvPicPr>
          <p:nvPr/>
        </p:nvPicPr>
        <p:blipFill>
          <a:blip r:embed="rId3"/>
          <a:stretch>
            <a:fillRect/>
          </a:stretch>
        </p:blipFill>
        <p:spPr>
          <a:xfrm>
            <a:off x="6541648" y="2044592"/>
            <a:ext cx="4204277" cy="2584658"/>
          </a:xfrm>
          <a:prstGeom prst="rect">
            <a:avLst/>
          </a:prstGeom>
        </p:spPr>
      </p:pic>
      <p:pic>
        <p:nvPicPr>
          <p:cNvPr id="8" name="Picture 7">
            <a:extLst>
              <a:ext uri="{FF2B5EF4-FFF2-40B4-BE49-F238E27FC236}">
                <a16:creationId xmlns:a16="http://schemas.microsoft.com/office/drawing/2014/main" id="{5E56AE34-CFFB-2569-F237-6454E1FCE11F}"/>
              </a:ext>
            </a:extLst>
          </p:cNvPr>
          <p:cNvPicPr>
            <a:picLocks noChangeAspect="1"/>
          </p:cNvPicPr>
          <p:nvPr/>
        </p:nvPicPr>
        <p:blipFill>
          <a:blip r:embed="rId4"/>
          <a:stretch>
            <a:fillRect/>
          </a:stretch>
        </p:blipFill>
        <p:spPr>
          <a:xfrm>
            <a:off x="620635" y="4689009"/>
            <a:ext cx="4496489" cy="1764151"/>
          </a:xfrm>
          <a:prstGeom prst="rect">
            <a:avLst/>
          </a:prstGeom>
        </p:spPr>
      </p:pic>
      <p:sp>
        <p:nvSpPr>
          <p:cNvPr id="10" name="TextBox 9">
            <a:extLst>
              <a:ext uri="{FF2B5EF4-FFF2-40B4-BE49-F238E27FC236}">
                <a16:creationId xmlns:a16="http://schemas.microsoft.com/office/drawing/2014/main" id="{68FF04B8-84E2-D863-D872-16F59B7C0201}"/>
              </a:ext>
            </a:extLst>
          </p:cNvPr>
          <p:cNvSpPr txBox="1"/>
          <p:nvPr/>
        </p:nvSpPr>
        <p:spPr>
          <a:xfrm>
            <a:off x="5265234" y="4697808"/>
            <a:ext cx="6737671"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b="1">
                <a:latin typeface="Times New Roman"/>
                <a:ea typeface="Tahoma"/>
                <a:cs typeface="Times New Roman"/>
              </a:rPr>
              <a:t>Mental Health and Crime Rates Analysis and Race and Crime Rates Analysis</a:t>
            </a:r>
            <a:r>
              <a:rPr lang="en-US" b="1">
                <a:latin typeface="Times New Roman"/>
                <a:ea typeface="Tahoma"/>
                <a:cs typeface="Tahoma"/>
              </a:rPr>
              <a:t>: </a:t>
            </a:r>
            <a:r>
              <a:rPr lang="en-US">
                <a:solidFill>
                  <a:srgbClr val="000000"/>
                </a:solidFill>
                <a:latin typeface="Times New Roman"/>
                <a:ea typeface="Tahoma"/>
                <a:cs typeface="Tahoma"/>
              </a:rPr>
              <a:t>Leveraging Crime Data (Datasource1) sourced from Hadoop and Mental Health alongside Race Data (Datasource4 and 5) retrieved from MS Azure SQL, merging them based on the 'Year' column, </a:t>
            </a:r>
            <a:r>
              <a:rPr lang="en-US">
                <a:latin typeface="Times New Roman"/>
                <a:ea typeface="Tahoma"/>
                <a:cs typeface="Tahoma"/>
              </a:rPr>
              <a:t>dropping unnecessary columns</a:t>
            </a:r>
            <a:r>
              <a:rPr lang="en-US">
                <a:solidFill>
                  <a:srgbClr val="000000"/>
                </a:solidFill>
                <a:latin typeface="Times New Roman"/>
                <a:ea typeface="Tahoma"/>
                <a:cs typeface="Tahoma"/>
              </a:rPr>
              <a:t> and storing the combined dataset in MS Azure SQL (</a:t>
            </a:r>
            <a:r>
              <a:rPr lang="en-US" err="1">
                <a:solidFill>
                  <a:srgbClr val="000000"/>
                </a:solidFill>
                <a:latin typeface="Times New Roman"/>
                <a:ea typeface="Tahoma"/>
                <a:cs typeface="Tahoma"/>
              </a:rPr>
              <a:t>tbl_crime_mental_race</a:t>
            </a:r>
            <a:r>
              <a:rPr lang="en-US">
                <a:solidFill>
                  <a:srgbClr val="000000"/>
                </a:solidFill>
                <a:latin typeface="Times New Roman"/>
                <a:ea typeface="Tahoma"/>
                <a:cs typeface="Tahoma"/>
              </a:rPr>
              <a:t>).</a:t>
            </a:r>
          </a:p>
        </p:txBody>
      </p:sp>
    </p:spTree>
    <p:extLst>
      <p:ext uri="{BB962C8B-B14F-4D97-AF65-F5344CB8AC3E}">
        <p14:creationId xmlns:p14="http://schemas.microsoft.com/office/powerpoint/2010/main" val="2639828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9C5868E-76EC-B40C-C088-DD7288149F3D}"/>
              </a:ext>
            </a:extLst>
          </p:cNvPr>
          <p:cNvSpPr>
            <a:spLocks noGrp="1"/>
          </p:cNvSpPr>
          <p:nvPr>
            <p:ph type="title"/>
          </p:nvPr>
        </p:nvSpPr>
        <p:spPr>
          <a:xfrm>
            <a:off x="621792" y="1161288"/>
            <a:ext cx="3602736" cy="4526280"/>
          </a:xfrm>
        </p:spPr>
        <p:txBody>
          <a:bodyPr>
            <a:normAutofit/>
          </a:bodyPr>
          <a:lstStyle/>
          <a:p>
            <a:r>
              <a:rPr lang="en-US" b="1">
                <a:latin typeface="Times New Roman"/>
                <a:cs typeface="Times New Roman"/>
              </a:rPr>
              <a:t>Agenda</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38792CF-0E44-CB5D-46B4-FD4809C473E4}"/>
              </a:ext>
            </a:extLst>
          </p:cNvPr>
          <p:cNvSpPr txBox="1"/>
          <p:nvPr/>
        </p:nvSpPr>
        <p:spPr>
          <a:xfrm>
            <a:off x="5567096" y="34361"/>
            <a:ext cx="5700303" cy="66277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en-US" sz="2400">
                <a:latin typeface="Times New Roman"/>
                <a:cs typeface="Times New Roman"/>
              </a:rPr>
              <a:t>Overview of the Project</a:t>
            </a:r>
          </a:p>
          <a:p>
            <a:pPr marL="285750" indent="-285750">
              <a:lnSpc>
                <a:spcPct val="200000"/>
              </a:lnSpc>
              <a:buFont typeface="Arial"/>
              <a:buChar char="•"/>
            </a:pPr>
            <a:r>
              <a:rPr lang="en-US" sz="2400">
                <a:latin typeface="Times New Roman"/>
                <a:cs typeface="Times New Roman"/>
              </a:rPr>
              <a:t>Objectives and Goals </a:t>
            </a:r>
          </a:p>
          <a:p>
            <a:pPr marL="285750" indent="-285750">
              <a:lnSpc>
                <a:spcPct val="200000"/>
              </a:lnSpc>
              <a:buFont typeface="Arial"/>
              <a:buChar char="•"/>
            </a:pPr>
            <a:r>
              <a:rPr lang="en-US" sz="2400">
                <a:latin typeface="Times New Roman"/>
                <a:cs typeface="Times New Roman"/>
              </a:rPr>
              <a:t>Data Sources and Collection</a:t>
            </a:r>
          </a:p>
          <a:p>
            <a:pPr marL="285750" indent="-285750">
              <a:lnSpc>
                <a:spcPct val="200000"/>
              </a:lnSpc>
              <a:buFont typeface="Arial"/>
              <a:buChar char="•"/>
            </a:pPr>
            <a:r>
              <a:rPr lang="en-US" sz="2400">
                <a:latin typeface="Times New Roman"/>
                <a:cs typeface="Times New Roman"/>
              </a:rPr>
              <a:t>Data Flow Diagram</a:t>
            </a:r>
          </a:p>
          <a:p>
            <a:pPr marL="285750" indent="-285750">
              <a:lnSpc>
                <a:spcPct val="200000"/>
              </a:lnSpc>
              <a:buFont typeface="Arial"/>
              <a:buChar char="•"/>
            </a:pPr>
            <a:r>
              <a:rPr lang="en-US" sz="2400">
                <a:latin typeface="Times New Roman"/>
                <a:cs typeface="Times New Roman"/>
              </a:rPr>
              <a:t>Data Storage and Processing</a:t>
            </a:r>
          </a:p>
          <a:p>
            <a:pPr marL="285750" indent="-285750">
              <a:lnSpc>
                <a:spcPct val="200000"/>
              </a:lnSpc>
              <a:buFont typeface="Arial"/>
              <a:buChar char="•"/>
            </a:pPr>
            <a:r>
              <a:rPr lang="en-US" sz="2400" err="1">
                <a:latin typeface="Times New Roman"/>
                <a:cs typeface="Times New Roman"/>
              </a:rPr>
              <a:t>PySpark</a:t>
            </a:r>
            <a:r>
              <a:rPr lang="en-US" sz="2400">
                <a:latin typeface="Times New Roman"/>
                <a:cs typeface="Times New Roman"/>
              </a:rPr>
              <a:t> ETL</a:t>
            </a:r>
          </a:p>
          <a:p>
            <a:pPr marL="285750" indent="-285750">
              <a:lnSpc>
                <a:spcPct val="200000"/>
              </a:lnSpc>
              <a:buFont typeface="Arial"/>
              <a:buChar char="•"/>
            </a:pPr>
            <a:r>
              <a:rPr lang="en-US" sz="2400" err="1">
                <a:latin typeface="Times New Roman"/>
                <a:cs typeface="Times New Roman"/>
              </a:rPr>
              <a:t>PySpark</a:t>
            </a:r>
            <a:r>
              <a:rPr lang="en-US" sz="2400">
                <a:latin typeface="Times New Roman"/>
                <a:cs typeface="Times New Roman"/>
              </a:rPr>
              <a:t> Machine Learning</a:t>
            </a:r>
          </a:p>
          <a:p>
            <a:pPr marL="285750" indent="-285750">
              <a:lnSpc>
                <a:spcPct val="200000"/>
              </a:lnSpc>
              <a:buFont typeface="Arial"/>
              <a:buChar char="•"/>
            </a:pPr>
            <a:r>
              <a:rPr lang="en-US" sz="2400">
                <a:latin typeface="Times New Roman"/>
                <a:cs typeface="Times New Roman"/>
              </a:rPr>
              <a:t>Data Visualization</a:t>
            </a:r>
          </a:p>
          <a:p>
            <a:pPr marL="285750" indent="-285750">
              <a:lnSpc>
                <a:spcPct val="200000"/>
              </a:lnSpc>
              <a:buFont typeface="Arial"/>
              <a:buChar char="•"/>
            </a:pPr>
            <a:r>
              <a:rPr lang="en-US" sz="2400">
                <a:latin typeface="Times New Roman"/>
                <a:cs typeface="Times New Roman"/>
              </a:rPr>
              <a:t>Analysis and Findings</a:t>
            </a:r>
          </a:p>
        </p:txBody>
      </p:sp>
    </p:spTree>
    <p:extLst>
      <p:ext uri="{BB962C8B-B14F-4D97-AF65-F5344CB8AC3E}">
        <p14:creationId xmlns:p14="http://schemas.microsoft.com/office/powerpoint/2010/main" val="4175711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4E97-D129-5616-5E83-9780CF89C473}"/>
              </a:ext>
            </a:extLst>
          </p:cNvPr>
          <p:cNvSpPr>
            <a:spLocks noGrp="1"/>
          </p:cNvSpPr>
          <p:nvPr>
            <p:ph type="title"/>
          </p:nvPr>
        </p:nvSpPr>
        <p:spPr>
          <a:xfrm>
            <a:off x="787322" y="560363"/>
            <a:ext cx="8819975" cy="1507822"/>
          </a:xfrm>
        </p:spPr>
        <p:txBody>
          <a:bodyPr/>
          <a:lstStyle/>
          <a:p>
            <a:r>
              <a:rPr lang="en-US" sz="2400" b="1" err="1">
                <a:latin typeface="Times New Roman"/>
                <a:cs typeface="Times New Roman"/>
              </a:rPr>
              <a:t>PySpark</a:t>
            </a:r>
            <a:r>
              <a:rPr lang="en-US" sz="2400" b="1">
                <a:latin typeface="Times New Roman"/>
                <a:cs typeface="Times New Roman"/>
              </a:rPr>
              <a:t> ETL</a:t>
            </a:r>
          </a:p>
          <a:p>
            <a:pPr marL="285750" indent="-285750">
              <a:lnSpc>
                <a:spcPct val="110000"/>
              </a:lnSpc>
              <a:spcBef>
                <a:spcPts val="1000"/>
              </a:spcBef>
              <a:buFont typeface="Arial,Sans-Serif"/>
              <a:buChar char="•"/>
            </a:pPr>
            <a:r>
              <a:rPr lang="en-CA" sz="1800">
                <a:latin typeface="Times New Roman"/>
                <a:cs typeface="Times New Roman"/>
              </a:rPr>
              <a:t>Resultant Datasets (Contd.)</a:t>
            </a:r>
            <a:endParaRPr lang="en-US" sz="1800">
              <a:latin typeface="Times New Roman"/>
              <a:cs typeface="Times New Roman"/>
            </a:endParaRPr>
          </a:p>
          <a:p>
            <a:endParaRPr lang="en-US"/>
          </a:p>
        </p:txBody>
      </p:sp>
      <p:pic>
        <p:nvPicPr>
          <p:cNvPr id="4" name="Picture 3">
            <a:extLst>
              <a:ext uri="{FF2B5EF4-FFF2-40B4-BE49-F238E27FC236}">
                <a16:creationId xmlns:a16="http://schemas.microsoft.com/office/drawing/2014/main" id="{9B775B87-C666-BEC2-EA93-A03F75EE080D}"/>
              </a:ext>
            </a:extLst>
          </p:cNvPr>
          <p:cNvPicPr>
            <a:picLocks noChangeAspect="1"/>
          </p:cNvPicPr>
          <p:nvPr/>
        </p:nvPicPr>
        <p:blipFill>
          <a:blip r:embed="rId2"/>
          <a:stretch>
            <a:fillRect/>
          </a:stretch>
        </p:blipFill>
        <p:spPr>
          <a:xfrm>
            <a:off x="597877" y="2168207"/>
            <a:ext cx="4536831" cy="2521586"/>
          </a:xfrm>
          <a:prstGeom prst="rect">
            <a:avLst/>
          </a:prstGeom>
        </p:spPr>
      </p:pic>
      <p:pic>
        <p:nvPicPr>
          <p:cNvPr id="5" name="Picture 4">
            <a:extLst>
              <a:ext uri="{FF2B5EF4-FFF2-40B4-BE49-F238E27FC236}">
                <a16:creationId xmlns:a16="http://schemas.microsoft.com/office/drawing/2014/main" id="{95B6E1F8-7441-318E-FC9A-1439B89F3307}"/>
              </a:ext>
            </a:extLst>
          </p:cNvPr>
          <p:cNvPicPr>
            <a:picLocks noChangeAspect="1"/>
          </p:cNvPicPr>
          <p:nvPr/>
        </p:nvPicPr>
        <p:blipFill>
          <a:blip r:embed="rId3"/>
          <a:stretch>
            <a:fillRect/>
          </a:stretch>
        </p:blipFill>
        <p:spPr>
          <a:xfrm>
            <a:off x="5436577" y="2165277"/>
            <a:ext cx="4021015" cy="2526199"/>
          </a:xfrm>
          <a:prstGeom prst="rect">
            <a:avLst/>
          </a:prstGeom>
        </p:spPr>
      </p:pic>
      <p:pic>
        <p:nvPicPr>
          <p:cNvPr id="6" name="Picture 5">
            <a:extLst>
              <a:ext uri="{FF2B5EF4-FFF2-40B4-BE49-F238E27FC236}">
                <a16:creationId xmlns:a16="http://schemas.microsoft.com/office/drawing/2014/main" id="{883A429C-5C00-AFEC-F981-1B978555153C}"/>
              </a:ext>
            </a:extLst>
          </p:cNvPr>
          <p:cNvPicPr>
            <a:picLocks noChangeAspect="1"/>
          </p:cNvPicPr>
          <p:nvPr/>
        </p:nvPicPr>
        <p:blipFill>
          <a:blip r:embed="rId4"/>
          <a:stretch>
            <a:fillRect/>
          </a:stretch>
        </p:blipFill>
        <p:spPr>
          <a:xfrm>
            <a:off x="597877" y="4946576"/>
            <a:ext cx="4607170" cy="1776919"/>
          </a:xfrm>
          <a:prstGeom prst="rect">
            <a:avLst/>
          </a:prstGeom>
        </p:spPr>
      </p:pic>
      <p:sp>
        <p:nvSpPr>
          <p:cNvPr id="8" name="TextBox 7">
            <a:extLst>
              <a:ext uri="{FF2B5EF4-FFF2-40B4-BE49-F238E27FC236}">
                <a16:creationId xmlns:a16="http://schemas.microsoft.com/office/drawing/2014/main" id="{33B553C0-A44F-FB35-428C-DBE9275F696A}"/>
              </a:ext>
            </a:extLst>
          </p:cNvPr>
          <p:cNvSpPr txBox="1"/>
          <p:nvPr/>
        </p:nvSpPr>
        <p:spPr>
          <a:xfrm>
            <a:off x="5436577" y="4788568"/>
            <a:ext cx="6374256" cy="18158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latin typeface="Times New Roman"/>
                <a:ea typeface="Tahoma"/>
                <a:cs typeface="Times New Roman"/>
              </a:rPr>
              <a:t>Law Enforcement Resource Allocation Efficiency Analysis and </a:t>
            </a:r>
            <a:endParaRPr lang="en-US" sz="1600"/>
          </a:p>
          <a:p>
            <a:pPr algn="just"/>
            <a:r>
              <a:rPr lang="en-US" sz="1600" b="1">
                <a:latin typeface="Times New Roman"/>
                <a:ea typeface="Tahoma"/>
                <a:cs typeface="Times New Roman"/>
              </a:rPr>
              <a:t>Staffing Impact on Law Enforcement Effectiveness Analysis</a:t>
            </a:r>
            <a:r>
              <a:rPr lang="en-US" sz="1600" b="1">
                <a:latin typeface="Times New Roman"/>
                <a:ea typeface="Tahoma"/>
                <a:cs typeface="Tahoma"/>
              </a:rPr>
              <a:t>: </a:t>
            </a:r>
            <a:r>
              <a:rPr lang="en-US" sz="1600">
                <a:solidFill>
                  <a:srgbClr val="000000"/>
                </a:solidFill>
                <a:latin typeface="Times New Roman"/>
                <a:ea typeface="Tahoma"/>
                <a:cs typeface="Tahoma"/>
              </a:rPr>
              <a:t>Using Crime Data (Datasource1) sourced from Hadoop and Staffing by Command alongside Budget by Command data (Datasource6 and 7) retrieved from MS Azure SQL, merging them based on the 'Year' column, </a:t>
            </a:r>
            <a:r>
              <a:rPr lang="en-US" sz="1600">
                <a:latin typeface="Times New Roman"/>
                <a:ea typeface="Tahoma"/>
                <a:cs typeface="Tahoma"/>
              </a:rPr>
              <a:t>dropping unnecessary columns </a:t>
            </a:r>
            <a:r>
              <a:rPr lang="en-US" sz="1600">
                <a:solidFill>
                  <a:srgbClr val="000000"/>
                </a:solidFill>
                <a:latin typeface="Times New Roman"/>
                <a:ea typeface="Tahoma"/>
                <a:cs typeface="Tahoma"/>
              </a:rPr>
              <a:t>and storing the combined dataset in MS Azure SQL (</a:t>
            </a:r>
            <a:r>
              <a:rPr lang="en-US" sz="1600" err="1">
                <a:solidFill>
                  <a:srgbClr val="000000"/>
                </a:solidFill>
                <a:latin typeface="Times New Roman"/>
                <a:ea typeface="Tahoma"/>
                <a:cs typeface="Tahoma"/>
              </a:rPr>
              <a:t>tbl_crime_staffing_budget</a:t>
            </a:r>
            <a:r>
              <a:rPr lang="en-US" sz="1600">
                <a:solidFill>
                  <a:srgbClr val="000000"/>
                </a:solidFill>
                <a:latin typeface="Times New Roman"/>
                <a:ea typeface="Tahoma"/>
                <a:cs typeface="Tahoma"/>
              </a:rPr>
              <a:t>).</a:t>
            </a:r>
          </a:p>
        </p:txBody>
      </p:sp>
    </p:spTree>
    <p:extLst>
      <p:ext uri="{BB962C8B-B14F-4D97-AF65-F5344CB8AC3E}">
        <p14:creationId xmlns:p14="http://schemas.microsoft.com/office/powerpoint/2010/main" val="1247145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5DD8B4-F165-E660-7760-DE9BF4473C49}"/>
              </a:ext>
            </a:extLst>
          </p:cNvPr>
          <p:cNvSpPr>
            <a:spLocks noGrp="1"/>
          </p:cNvSpPr>
          <p:nvPr>
            <p:ph idx="1"/>
          </p:nvPr>
        </p:nvSpPr>
        <p:spPr>
          <a:xfrm>
            <a:off x="728705" y="2349070"/>
            <a:ext cx="10901319" cy="2408668"/>
          </a:xfrm>
        </p:spPr>
        <p:txBody>
          <a:bodyPr vert="horz" lIns="91440" tIns="45720" rIns="91440" bIns="45720" rtlCol="0" anchor="t">
            <a:noAutofit/>
          </a:bodyPr>
          <a:lstStyle/>
          <a:p>
            <a:pPr marL="0" indent="0" algn="just">
              <a:buNone/>
            </a:pPr>
            <a:r>
              <a:rPr lang="en-US" sz="1800" b="1">
                <a:solidFill>
                  <a:srgbClr val="000000"/>
                </a:solidFill>
                <a:latin typeface="Times New Roman"/>
                <a:ea typeface="+mn-lt"/>
                <a:cs typeface="+mn-lt"/>
              </a:rPr>
              <a:t>Model 1: </a:t>
            </a:r>
            <a:r>
              <a:rPr lang="en-US" sz="1800" b="1" u="sng">
                <a:solidFill>
                  <a:srgbClr val="000000"/>
                </a:solidFill>
                <a:latin typeface="Times New Roman"/>
                <a:ea typeface="+mn-lt"/>
                <a:cs typeface="+mn-lt"/>
              </a:rPr>
              <a:t>LSTM for Crime Prediction Based on Weather Data</a:t>
            </a:r>
            <a:endParaRPr lang="en-US" sz="1800" b="1" u="sng">
              <a:latin typeface="Times New Roman"/>
              <a:cs typeface="Times New Roman"/>
            </a:endParaRPr>
          </a:p>
          <a:p>
            <a:pPr algn="just"/>
            <a:r>
              <a:rPr lang="en-US" sz="1800">
                <a:solidFill>
                  <a:srgbClr val="000000"/>
                </a:solidFill>
                <a:latin typeface="Times New Roman"/>
                <a:ea typeface="+mn-lt"/>
                <a:cs typeface="+mn-lt"/>
              </a:rPr>
              <a:t>LSTM's superior ability to analyze and process time-series data effectively</a:t>
            </a:r>
          </a:p>
          <a:p>
            <a:pPr algn="just"/>
            <a:r>
              <a:rPr lang="en-US" sz="1800">
                <a:solidFill>
                  <a:srgbClr val="000000"/>
                </a:solidFill>
                <a:latin typeface="Times New Roman"/>
                <a:ea typeface="+mn-lt"/>
                <a:cs typeface="+mn-lt"/>
              </a:rPr>
              <a:t>LSTMs are designed to retain and utilize historical information over extended sequences</a:t>
            </a:r>
          </a:p>
          <a:p>
            <a:pPr algn="just"/>
            <a:r>
              <a:rPr lang="en-US" sz="1800">
                <a:solidFill>
                  <a:srgbClr val="000000"/>
                </a:solidFill>
                <a:latin typeface="Times New Roman"/>
                <a:ea typeface="+mn-lt"/>
                <a:cs typeface="+mn-lt"/>
              </a:rPr>
              <a:t>This predictive modeling strategy recognizes the intricate interplay between weather conditions and crime incidents, leveraging LSTM's strengths in handling sequences of varying lengths and addressing the vanishing gradient issue commonly encountered in standard Recurrent Neural Networks (RNNs).</a:t>
            </a:r>
            <a:endParaRPr lang="en-US" sz="1800">
              <a:latin typeface="Times New Roman"/>
              <a:cs typeface="Times New Roman"/>
            </a:endParaRPr>
          </a:p>
        </p:txBody>
      </p:sp>
      <p:sp>
        <p:nvSpPr>
          <p:cNvPr id="6" name="Title 1">
            <a:extLst>
              <a:ext uri="{FF2B5EF4-FFF2-40B4-BE49-F238E27FC236}">
                <a16:creationId xmlns:a16="http://schemas.microsoft.com/office/drawing/2014/main" id="{F6603C98-9114-66B6-2558-EACA02F71C30}"/>
              </a:ext>
            </a:extLst>
          </p:cNvPr>
          <p:cNvSpPr>
            <a:spLocks noGrp="1"/>
          </p:cNvSpPr>
          <p:nvPr>
            <p:ph type="title"/>
          </p:nvPr>
        </p:nvSpPr>
        <p:spPr>
          <a:xfrm>
            <a:off x="728706" y="466578"/>
            <a:ext cx="10168128" cy="1179576"/>
          </a:xfrm>
        </p:spPr>
        <p:txBody>
          <a:bodyPr>
            <a:normAutofit/>
          </a:bodyPr>
          <a:lstStyle/>
          <a:p>
            <a:r>
              <a:rPr lang="en-US" sz="2400" b="1" err="1">
                <a:latin typeface="Times New Roman"/>
                <a:cs typeface="Times New Roman"/>
              </a:rPr>
              <a:t>PySpark</a:t>
            </a:r>
            <a:r>
              <a:rPr lang="en-US" sz="2400" b="1">
                <a:latin typeface="Times New Roman"/>
                <a:cs typeface="Times New Roman"/>
              </a:rPr>
              <a:t> Machine Learning</a:t>
            </a:r>
            <a:br>
              <a:rPr lang="en-US" sz="2400" b="1">
                <a:latin typeface="Times New Roman"/>
                <a:cs typeface="Times New Roman"/>
              </a:rPr>
            </a:br>
            <a:br>
              <a:rPr lang="en-US" sz="2400" b="1">
                <a:latin typeface="Times New Roman"/>
                <a:cs typeface="Times New Roman"/>
              </a:rPr>
            </a:br>
            <a:r>
              <a:rPr lang="en-US" sz="1800" b="1">
                <a:latin typeface="Times New Roman"/>
                <a:cs typeface="Times New Roman"/>
              </a:rPr>
              <a:t>Model 1: LSTM - F</a:t>
            </a:r>
            <a:r>
              <a:rPr lang="en-US" sz="1800" b="1">
                <a:solidFill>
                  <a:srgbClr val="000000"/>
                </a:solidFill>
                <a:latin typeface="Times New Roman"/>
                <a:ea typeface="+mj-lt"/>
                <a:cs typeface="Times New Roman"/>
              </a:rPr>
              <a:t>or Crime Prediction Based on Weather Data</a:t>
            </a:r>
            <a:endParaRPr lang="en-US" sz="1800" b="1">
              <a:solidFill>
                <a:srgbClr val="000000"/>
              </a:solidFill>
              <a:latin typeface="Avenir Next LT Pro"/>
              <a:cs typeface="Times New Roman"/>
            </a:endParaRPr>
          </a:p>
        </p:txBody>
      </p:sp>
    </p:spTree>
    <p:extLst>
      <p:ext uri="{BB962C8B-B14F-4D97-AF65-F5344CB8AC3E}">
        <p14:creationId xmlns:p14="http://schemas.microsoft.com/office/powerpoint/2010/main" val="2237952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2EB6B8-B621-2476-F267-54F277A78951}"/>
              </a:ext>
            </a:extLst>
          </p:cNvPr>
          <p:cNvSpPr>
            <a:spLocks noGrp="1"/>
          </p:cNvSpPr>
          <p:nvPr>
            <p:ph type="title"/>
          </p:nvPr>
        </p:nvSpPr>
        <p:spPr>
          <a:xfrm>
            <a:off x="728706" y="466578"/>
            <a:ext cx="10168128" cy="1179576"/>
          </a:xfrm>
        </p:spPr>
        <p:txBody>
          <a:bodyPr>
            <a:normAutofit/>
          </a:bodyPr>
          <a:lstStyle/>
          <a:p>
            <a:r>
              <a:rPr lang="en-US" sz="2400" b="1" err="1">
                <a:latin typeface="Times New Roman"/>
                <a:cs typeface="Times New Roman"/>
              </a:rPr>
              <a:t>PySpark</a:t>
            </a:r>
            <a:r>
              <a:rPr lang="en-US" sz="2400" b="1">
                <a:latin typeface="Times New Roman"/>
                <a:cs typeface="Times New Roman"/>
              </a:rPr>
              <a:t> Machine Learning</a:t>
            </a:r>
            <a:br>
              <a:rPr lang="en-US" sz="2400" b="1">
                <a:latin typeface="Times New Roman"/>
                <a:cs typeface="Times New Roman"/>
              </a:rPr>
            </a:br>
            <a:br>
              <a:rPr lang="en-US" sz="2400" b="1">
                <a:latin typeface="Times New Roman"/>
                <a:cs typeface="Times New Roman"/>
              </a:rPr>
            </a:br>
            <a:r>
              <a:rPr lang="en-US" sz="1800" b="1">
                <a:latin typeface="Times New Roman"/>
                <a:cs typeface="Times New Roman"/>
              </a:rPr>
              <a:t>Model 1: LSTM - F</a:t>
            </a:r>
            <a:r>
              <a:rPr lang="en-US" sz="1800" b="1">
                <a:solidFill>
                  <a:srgbClr val="000000"/>
                </a:solidFill>
                <a:latin typeface="Times New Roman"/>
                <a:ea typeface="+mj-lt"/>
                <a:cs typeface="Times New Roman"/>
              </a:rPr>
              <a:t>or Crime Prediction Based on Weather Data</a:t>
            </a:r>
            <a:endParaRPr lang="en-US" sz="1800" b="1">
              <a:solidFill>
                <a:srgbClr val="000000"/>
              </a:solidFill>
              <a:latin typeface="Avenir Next LT Pro"/>
              <a:cs typeface="Times New Roman"/>
            </a:endParaRPr>
          </a:p>
        </p:txBody>
      </p:sp>
      <p:pic>
        <p:nvPicPr>
          <p:cNvPr id="6" name="Picture 5">
            <a:extLst>
              <a:ext uri="{FF2B5EF4-FFF2-40B4-BE49-F238E27FC236}">
                <a16:creationId xmlns:a16="http://schemas.microsoft.com/office/drawing/2014/main" id="{A6C8E954-A2E4-54BA-0794-C07E994AC21F}"/>
              </a:ext>
            </a:extLst>
          </p:cNvPr>
          <p:cNvPicPr>
            <a:picLocks noChangeAspect="1"/>
          </p:cNvPicPr>
          <p:nvPr/>
        </p:nvPicPr>
        <p:blipFill>
          <a:blip r:embed="rId2"/>
          <a:stretch>
            <a:fillRect/>
          </a:stretch>
        </p:blipFill>
        <p:spPr>
          <a:xfrm>
            <a:off x="713154" y="2274352"/>
            <a:ext cx="10765692" cy="2220821"/>
          </a:xfrm>
          <a:prstGeom prst="rect">
            <a:avLst/>
          </a:prstGeom>
        </p:spPr>
      </p:pic>
      <p:sp>
        <p:nvSpPr>
          <p:cNvPr id="9" name="TextBox 8">
            <a:extLst>
              <a:ext uri="{FF2B5EF4-FFF2-40B4-BE49-F238E27FC236}">
                <a16:creationId xmlns:a16="http://schemas.microsoft.com/office/drawing/2014/main" id="{142A7613-0BCF-59FB-393D-43949103740D}"/>
              </a:ext>
            </a:extLst>
          </p:cNvPr>
          <p:cNvSpPr txBox="1"/>
          <p:nvPr/>
        </p:nvSpPr>
        <p:spPr>
          <a:xfrm>
            <a:off x="535391" y="1861298"/>
            <a:ext cx="3567663"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solidFill>
                  <a:srgbClr val="000000"/>
                </a:solidFill>
                <a:latin typeface="Times New Roman"/>
                <a:ea typeface="+mn-lt"/>
                <a:cs typeface="Times New Roman"/>
              </a:rPr>
              <a:t>Loading and Feature Engineering:</a:t>
            </a:r>
            <a:endParaRPr lang="en-US"/>
          </a:p>
        </p:txBody>
      </p:sp>
      <p:sp>
        <p:nvSpPr>
          <p:cNvPr id="10" name="TextBox 9">
            <a:extLst>
              <a:ext uri="{FF2B5EF4-FFF2-40B4-BE49-F238E27FC236}">
                <a16:creationId xmlns:a16="http://schemas.microsoft.com/office/drawing/2014/main" id="{C44A2949-47D1-0876-29A9-98B587D63B5C}"/>
              </a:ext>
            </a:extLst>
          </p:cNvPr>
          <p:cNvSpPr txBox="1"/>
          <p:nvPr/>
        </p:nvSpPr>
        <p:spPr>
          <a:xfrm>
            <a:off x="505313" y="4644174"/>
            <a:ext cx="530745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solidFill>
                  <a:srgbClr val="000000"/>
                </a:solidFill>
                <a:latin typeface="Times New Roman"/>
                <a:ea typeface="+mn-lt"/>
                <a:cs typeface="Times New Roman"/>
              </a:rPr>
              <a:t>Preprocessing</a:t>
            </a:r>
            <a:endParaRPr lang="en-US"/>
          </a:p>
        </p:txBody>
      </p:sp>
      <p:pic>
        <p:nvPicPr>
          <p:cNvPr id="2" name="Picture 1" descr="A screen shot of a computer&#10;&#10;Description automatically generated">
            <a:extLst>
              <a:ext uri="{FF2B5EF4-FFF2-40B4-BE49-F238E27FC236}">
                <a16:creationId xmlns:a16="http://schemas.microsoft.com/office/drawing/2014/main" id="{DB3291CF-5CE8-FA52-CD64-D90648DD59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279" y="5131729"/>
            <a:ext cx="10908567" cy="1636285"/>
          </a:xfrm>
          <a:prstGeom prst="rect">
            <a:avLst/>
          </a:prstGeom>
        </p:spPr>
      </p:pic>
    </p:spTree>
    <p:extLst>
      <p:ext uri="{BB962C8B-B14F-4D97-AF65-F5344CB8AC3E}">
        <p14:creationId xmlns:p14="http://schemas.microsoft.com/office/powerpoint/2010/main" val="1897062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F02B8C7-432E-BBA7-7378-9DA96DD689F3}"/>
              </a:ext>
            </a:extLst>
          </p:cNvPr>
          <p:cNvSpPr txBox="1"/>
          <p:nvPr/>
        </p:nvSpPr>
        <p:spPr>
          <a:xfrm>
            <a:off x="518913" y="1999515"/>
            <a:ext cx="557708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solidFill>
                  <a:srgbClr val="000000"/>
                </a:solidFill>
                <a:latin typeface="Times New Roman"/>
                <a:ea typeface="+mn-lt"/>
                <a:cs typeface="Times New Roman"/>
              </a:rPr>
              <a:t>Model Architecture</a:t>
            </a:r>
            <a:endParaRPr lang="en-US"/>
          </a:p>
        </p:txBody>
      </p:sp>
      <p:sp>
        <p:nvSpPr>
          <p:cNvPr id="14" name="TextBox 13">
            <a:extLst>
              <a:ext uri="{FF2B5EF4-FFF2-40B4-BE49-F238E27FC236}">
                <a16:creationId xmlns:a16="http://schemas.microsoft.com/office/drawing/2014/main" id="{2B5C36B0-4CBD-E2BA-07E3-6500BD95AD37}"/>
              </a:ext>
            </a:extLst>
          </p:cNvPr>
          <p:cNvSpPr txBox="1"/>
          <p:nvPr/>
        </p:nvSpPr>
        <p:spPr>
          <a:xfrm>
            <a:off x="597876" y="4747636"/>
            <a:ext cx="5577087"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solidFill>
                  <a:srgbClr val="000000"/>
                </a:solidFill>
                <a:latin typeface="Times New Roman"/>
                <a:ea typeface="+mn-lt"/>
                <a:cs typeface="Times New Roman"/>
              </a:rPr>
              <a:t>Evaluation &amp; Insights</a:t>
            </a:r>
            <a:endParaRPr lang="en-US" sz="1600">
              <a:latin typeface="Times New Roman"/>
              <a:cs typeface="Times New Roman"/>
            </a:endParaRPr>
          </a:p>
        </p:txBody>
      </p:sp>
      <p:sp>
        <p:nvSpPr>
          <p:cNvPr id="8" name="Title 1">
            <a:extLst>
              <a:ext uri="{FF2B5EF4-FFF2-40B4-BE49-F238E27FC236}">
                <a16:creationId xmlns:a16="http://schemas.microsoft.com/office/drawing/2014/main" id="{B0A87EC7-ABA4-D25F-6D60-9067951273A2}"/>
              </a:ext>
            </a:extLst>
          </p:cNvPr>
          <p:cNvSpPr>
            <a:spLocks noGrp="1"/>
          </p:cNvSpPr>
          <p:nvPr>
            <p:ph type="title"/>
          </p:nvPr>
        </p:nvSpPr>
        <p:spPr>
          <a:xfrm>
            <a:off x="728706" y="466578"/>
            <a:ext cx="10168128" cy="1179576"/>
          </a:xfrm>
        </p:spPr>
        <p:txBody>
          <a:bodyPr>
            <a:normAutofit/>
          </a:bodyPr>
          <a:lstStyle/>
          <a:p>
            <a:r>
              <a:rPr lang="en-US" sz="2400" b="1" err="1">
                <a:latin typeface="Times New Roman"/>
                <a:cs typeface="Times New Roman"/>
              </a:rPr>
              <a:t>PySpark</a:t>
            </a:r>
            <a:r>
              <a:rPr lang="en-US" sz="2400" b="1">
                <a:latin typeface="Times New Roman"/>
                <a:cs typeface="Times New Roman"/>
              </a:rPr>
              <a:t> Machine Learning</a:t>
            </a:r>
            <a:br>
              <a:rPr lang="en-US" sz="2400" b="1">
                <a:latin typeface="Times New Roman"/>
                <a:cs typeface="Times New Roman"/>
              </a:rPr>
            </a:br>
            <a:br>
              <a:rPr lang="en-US" sz="2400" b="1">
                <a:latin typeface="Times New Roman"/>
                <a:cs typeface="Times New Roman"/>
              </a:rPr>
            </a:br>
            <a:r>
              <a:rPr lang="en-US" sz="1800" b="1">
                <a:latin typeface="Times New Roman"/>
                <a:cs typeface="Times New Roman"/>
              </a:rPr>
              <a:t>Model 1: LSTM - F</a:t>
            </a:r>
            <a:r>
              <a:rPr lang="en-US" sz="1800" b="1">
                <a:solidFill>
                  <a:srgbClr val="000000"/>
                </a:solidFill>
                <a:latin typeface="Times New Roman"/>
                <a:ea typeface="+mj-lt"/>
                <a:cs typeface="Times New Roman"/>
              </a:rPr>
              <a:t>or Crime Prediction Based on Weather Data</a:t>
            </a:r>
            <a:endParaRPr lang="en-US" sz="1800" b="1">
              <a:solidFill>
                <a:srgbClr val="000000"/>
              </a:solidFill>
              <a:latin typeface="Avenir Next LT Pro"/>
              <a:cs typeface="Times New Roman"/>
            </a:endParaRPr>
          </a:p>
        </p:txBody>
      </p:sp>
      <p:pic>
        <p:nvPicPr>
          <p:cNvPr id="10" name="Picture 9" descr="A screen shot of a computer program&#10;&#10;Description automatically generated">
            <a:extLst>
              <a:ext uri="{FF2B5EF4-FFF2-40B4-BE49-F238E27FC236}">
                <a16:creationId xmlns:a16="http://schemas.microsoft.com/office/drawing/2014/main" id="{9029ABD0-86EC-6A17-AFD9-97BDF1D5E1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876" y="2430983"/>
            <a:ext cx="8431824" cy="2359035"/>
          </a:xfrm>
          <a:prstGeom prst="rect">
            <a:avLst/>
          </a:prstGeom>
        </p:spPr>
      </p:pic>
      <p:pic>
        <p:nvPicPr>
          <p:cNvPr id="11" name="Picture 10" descr="A screen shot of a computer&#10;&#10;Description automatically generated">
            <a:extLst>
              <a:ext uri="{FF2B5EF4-FFF2-40B4-BE49-F238E27FC236}">
                <a16:creationId xmlns:a16="http://schemas.microsoft.com/office/drawing/2014/main" id="{3887904A-5F5D-2994-D219-392B99DFD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876" y="5183714"/>
            <a:ext cx="8817587" cy="1207708"/>
          </a:xfrm>
          <a:prstGeom prst="rect">
            <a:avLst/>
          </a:prstGeom>
        </p:spPr>
      </p:pic>
    </p:spTree>
    <p:extLst>
      <p:ext uri="{BB962C8B-B14F-4D97-AF65-F5344CB8AC3E}">
        <p14:creationId xmlns:p14="http://schemas.microsoft.com/office/powerpoint/2010/main" val="1726835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2A8AAF-0D0B-B800-D151-985B94A722E0}"/>
              </a:ext>
            </a:extLst>
          </p:cNvPr>
          <p:cNvSpPr>
            <a:spLocks noGrp="1"/>
          </p:cNvSpPr>
          <p:nvPr>
            <p:ph type="title"/>
          </p:nvPr>
        </p:nvSpPr>
        <p:spPr>
          <a:xfrm>
            <a:off x="728706" y="466578"/>
            <a:ext cx="10168128" cy="1179576"/>
          </a:xfrm>
        </p:spPr>
        <p:txBody>
          <a:bodyPr>
            <a:normAutofit/>
          </a:bodyPr>
          <a:lstStyle/>
          <a:p>
            <a:r>
              <a:rPr lang="en-US" sz="2400" b="1" err="1">
                <a:latin typeface="Times New Roman"/>
                <a:cs typeface="Times New Roman"/>
              </a:rPr>
              <a:t>PySpark</a:t>
            </a:r>
            <a:r>
              <a:rPr lang="en-US" sz="2400" b="1">
                <a:latin typeface="Times New Roman"/>
                <a:cs typeface="Times New Roman"/>
              </a:rPr>
              <a:t> Machine Learning</a:t>
            </a:r>
            <a:br>
              <a:rPr lang="en-US" sz="2400" b="1">
                <a:latin typeface="Times New Roman"/>
                <a:cs typeface="Times New Roman"/>
              </a:rPr>
            </a:br>
            <a:br>
              <a:rPr lang="en-US" sz="2400" b="1">
                <a:latin typeface="Times New Roman"/>
                <a:cs typeface="Times New Roman"/>
              </a:rPr>
            </a:br>
            <a:r>
              <a:rPr lang="en-US" sz="1800" b="1">
                <a:latin typeface="Times New Roman"/>
                <a:cs typeface="Times New Roman"/>
              </a:rPr>
              <a:t>2. CNN -</a:t>
            </a:r>
            <a:r>
              <a:rPr lang="en-US" sz="1800" b="1">
                <a:latin typeface="Times New Roman"/>
                <a:ea typeface="Tahoma"/>
                <a:cs typeface="Times New Roman"/>
              </a:rPr>
              <a:t> For Crime Prediction Based on Race Data</a:t>
            </a:r>
            <a:endParaRPr lang="en-US" sz="1800" b="1">
              <a:latin typeface="Avenir Next LT Pro"/>
              <a:cs typeface="Times New Roman"/>
            </a:endParaRPr>
          </a:p>
        </p:txBody>
      </p:sp>
      <p:sp>
        <p:nvSpPr>
          <p:cNvPr id="7" name="Content Placeholder 2">
            <a:extLst>
              <a:ext uri="{FF2B5EF4-FFF2-40B4-BE49-F238E27FC236}">
                <a16:creationId xmlns:a16="http://schemas.microsoft.com/office/drawing/2014/main" id="{0D0A186E-C3A3-F3CC-AE79-EE6B85EA9498}"/>
              </a:ext>
            </a:extLst>
          </p:cNvPr>
          <p:cNvSpPr>
            <a:spLocks noGrp="1"/>
          </p:cNvSpPr>
          <p:nvPr>
            <p:ph idx="1"/>
          </p:nvPr>
        </p:nvSpPr>
        <p:spPr>
          <a:xfrm>
            <a:off x="728706" y="2349070"/>
            <a:ext cx="10168128" cy="2480105"/>
          </a:xfrm>
        </p:spPr>
        <p:txBody>
          <a:bodyPr vert="horz" lIns="91440" tIns="45720" rIns="91440" bIns="45720" rtlCol="0" anchor="t">
            <a:noAutofit/>
          </a:bodyPr>
          <a:lstStyle/>
          <a:p>
            <a:pPr marL="0" indent="0" algn="just">
              <a:buNone/>
            </a:pPr>
            <a:r>
              <a:rPr lang="en-US" sz="1800">
                <a:solidFill>
                  <a:srgbClr val="000000"/>
                </a:solidFill>
                <a:latin typeface="Times New Roman"/>
                <a:ea typeface="+mn-lt"/>
                <a:cs typeface="+mn-lt"/>
              </a:rPr>
              <a:t>Model 2: </a:t>
            </a:r>
            <a:r>
              <a:rPr lang="en-US" sz="1800" b="1" u="sng">
                <a:solidFill>
                  <a:srgbClr val="000000"/>
                </a:solidFill>
                <a:latin typeface="Times New Roman"/>
                <a:ea typeface="+mn-lt"/>
                <a:cs typeface="+mn-lt"/>
              </a:rPr>
              <a:t>CNN for Crime Prediction Based on Weather Data</a:t>
            </a:r>
            <a:endParaRPr lang="en-US" sz="1800" b="1" u="sng">
              <a:solidFill>
                <a:srgbClr val="000000"/>
              </a:solidFill>
              <a:latin typeface="Times New Roman"/>
              <a:ea typeface="+mn-lt"/>
              <a:cs typeface="Times New Roman"/>
            </a:endParaRPr>
          </a:p>
          <a:p>
            <a:pPr marL="0" indent="0" algn="just">
              <a:buNone/>
            </a:pPr>
            <a:r>
              <a:rPr lang="en-US" sz="1800">
                <a:solidFill>
                  <a:srgbClr val="000000"/>
                </a:solidFill>
                <a:latin typeface="Times New Roman"/>
                <a:ea typeface="+mn-lt"/>
                <a:cs typeface="+mn-lt"/>
              </a:rPr>
              <a:t>The innovative use of Convolutional Neural Networks (CNNs) for predicting crime based on race data relies on CNNs' exceptional ability to extract features and recognize patterns within structured data. While CNNs are typically associated with image processing tasks, their adaptability enables them to extract local and hierarchical features from one-dimensional sequential data. This model exploits CNN's strengths to analyze the intricate relationship between crime occurrences and demographic factors, aiming to uncover underlying patterns contributing to crime predictions.</a:t>
            </a:r>
            <a:endParaRPr lang="en-US" sz="1800">
              <a:latin typeface="Times New Roman"/>
              <a:cs typeface="Times New Roman"/>
            </a:endParaRPr>
          </a:p>
        </p:txBody>
      </p:sp>
    </p:spTree>
    <p:extLst>
      <p:ext uri="{BB962C8B-B14F-4D97-AF65-F5344CB8AC3E}">
        <p14:creationId xmlns:p14="http://schemas.microsoft.com/office/powerpoint/2010/main" val="1553095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B81A117-320A-D5FD-D033-E50524813679}"/>
              </a:ext>
            </a:extLst>
          </p:cNvPr>
          <p:cNvSpPr>
            <a:spLocks noGrp="1"/>
          </p:cNvSpPr>
          <p:nvPr>
            <p:ph type="title"/>
          </p:nvPr>
        </p:nvSpPr>
        <p:spPr>
          <a:xfrm>
            <a:off x="728706" y="466578"/>
            <a:ext cx="10168128" cy="1179576"/>
          </a:xfrm>
        </p:spPr>
        <p:txBody>
          <a:bodyPr>
            <a:normAutofit/>
          </a:bodyPr>
          <a:lstStyle/>
          <a:p>
            <a:r>
              <a:rPr lang="en-US" sz="2400" b="1" err="1">
                <a:latin typeface="Times New Roman"/>
                <a:cs typeface="Times New Roman"/>
              </a:rPr>
              <a:t>PySpark</a:t>
            </a:r>
            <a:r>
              <a:rPr lang="en-US" sz="2400" b="1">
                <a:latin typeface="Times New Roman"/>
                <a:cs typeface="Times New Roman"/>
              </a:rPr>
              <a:t> Machine Learning</a:t>
            </a:r>
            <a:br>
              <a:rPr lang="en-US" sz="2400" b="1">
                <a:latin typeface="Times New Roman"/>
                <a:cs typeface="Times New Roman"/>
              </a:rPr>
            </a:br>
            <a:br>
              <a:rPr lang="en-US" sz="2400" b="1">
                <a:latin typeface="Times New Roman"/>
                <a:cs typeface="Times New Roman"/>
              </a:rPr>
            </a:br>
            <a:r>
              <a:rPr lang="en-US" sz="1800" b="1">
                <a:latin typeface="Times New Roman"/>
                <a:cs typeface="Times New Roman"/>
              </a:rPr>
              <a:t>Model 2: CNN -</a:t>
            </a:r>
            <a:r>
              <a:rPr lang="en-US" sz="1800" b="1">
                <a:latin typeface="Times New Roman"/>
                <a:ea typeface="Tahoma"/>
                <a:cs typeface="Times New Roman"/>
              </a:rPr>
              <a:t> For Crime Prediction Based on Race Data</a:t>
            </a:r>
            <a:endParaRPr lang="en-US" sz="1800" b="1">
              <a:latin typeface="Avenir Next LT Pro"/>
              <a:cs typeface="Times New Roman"/>
            </a:endParaRPr>
          </a:p>
        </p:txBody>
      </p:sp>
      <p:sp>
        <p:nvSpPr>
          <p:cNvPr id="8" name="TextBox 7">
            <a:extLst>
              <a:ext uri="{FF2B5EF4-FFF2-40B4-BE49-F238E27FC236}">
                <a16:creationId xmlns:a16="http://schemas.microsoft.com/office/drawing/2014/main" id="{1BBCEA71-DB74-F4A6-E7BA-9BDC7B6E38B6}"/>
              </a:ext>
            </a:extLst>
          </p:cNvPr>
          <p:cNvSpPr txBox="1"/>
          <p:nvPr/>
        </p:nvSpPr>
        <p:spPr>
          <a:xfrm>
            <a:off x="539734" y="2083195"/>
            <a:ext cx="56943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latin typeface="Times New Roman"/>
                <a:cs typeface="Times New Roman"/>
              </a:rPr>
              <a:t>Data Preparation and Model Implementation</a:t>
            </a:r>
            <a:endParaRPr lang="en-US" b="1">
              <a:latin typeface="Avenir Next LT Pro"/>
              <a:cs typeface="Times New Roman"/>
            </a:endParaRPr>
          </a:p>
        </p:txBody>
      </p:sp>
      <p:pic>
        <p:nvPicPr>
          <p:cNvPr id="4" name="Picture 3">
            <a:extLst>
              <a:ext uri="{FF2B5EF4-FFF2-40B4-BE49-F238E27FC236}">
                <a16:creationId xmlns:a16="http://schemas.microsoft.com/office/drawing/2014/main" id="{2C1930C5-6EC2-8297-E47D-7DC15E0981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8756" y="2451615"/>
            <a:ext cx="7451732" cy="832747"/>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6958B584-BCA8-E249-8587-E2E72ACD11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756" y="3355802"/>
            <a:ext cx="6629357" cy="3441458"/>
          </a:xfrm>
          <a:prstGeom prst="rect">
            <a:avLst/>
          </a:prstGeom>
        </p:spPr>
      </p:pic>
    </p:spTree>
    <p:extLst>
      <p:ext uri="{BB962C8B-B14F-4D97-AF65-F5344CB8AC3E}">
        <p14:creationId xmlns:p14="http://schemas.microsoft.com/office/powerpoint/2010/main" val="2244867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A02914-2512-936B-152E-A4635EE7BBF9}"/>
              </a:ext>
            </a:extLst>
          </p:cNvPr>
          <p:cNvPicPr>
            <a:picLocks noChangeAspect="1"/>
          </p:cNvPicPr>
          <p:nvPr/>
        </p:nvPicPr>
        <p:blipFill>
          <a:blip r:embed="rId2"/>
          <a:stretch>
            <a:fillRect/>
          </a:stretch>
        </p:blipFill>
        <p:spPr>
          <a:xfrm>
            <a:off x="726830" y="2462498"/>
            <a:ext cx="8660058" cy="2008466"/>
          </a:xfrm>
          <a:prstGeom prst="rect">
            <a:avLst/>
          </a:prstGeom>
        </p:spPr>
      </p:pic>
      <p:pic>
        <p:nvPicPr>
          <p:cNvPr id="7" name="Picture 6">
            <a:extLst>
              <a:ext uri="{FF2B5EF4-FFF2-40B4-BE49-F238E27FC236}">
                <a16:creationId xmlns:a16="http://schemas.microsoft.com/office/drawing/2014/main" id="{A3851AD0-3465-44E7-F3A8-A1D2574C2CF9}"/>
              </a:ext>
            </a:extLst>
          </p:cNvPr>
          <p:cNvPicPr>
            <a:picLocks noChangeAspect="1"/>
          </p:cNvPicPr>
          <p:nvPr/>
        </p:nvPicPr>
        <p:blipFill>
          <a:blip r:embed="rId3"/>
          <a:stretch>
            <a:fillRect/>
          </a:stretch>
        </p:blipFill>
        <p:spPr>
          <a:xfrm>
            <a:off x="729761" y="4786597"/>
            <a:ext cx="10914552" cy="1899137"/>
          </a:xfrm>
          <a:prstGeom prst="rect">
            <a:avLst/>
          </a:prstGeom>
        </p:spPr>
      </p:pic>
      <p:sp>
        <p:nvSpPr>
          <p:cNvPr id="8" name="Title 1">
            <a:extLst>
              <a:ext uri="{FF2B5EF4-FFF2-40B4-BE49-F238E27FC236}">
                <a16:creationId xmlns:a16="http://schemas.microsoft.com/office/drawing/2014/main" id="{B01E65E9-79E9-5577-E134-F3706C5A0BA7}"/>
              </a:ext>
            </a:extLst>
          </p:cNvPr>
          <p:cNvSpPr>
            <a:spLocks noGrp="1"/>
          </p:cNvSpPr>
          <p:nvPr>
            <p:ph type="title"/>
          </p:nvPr>
        </p:nvSpPr>
        <p:spPr>
          <a:xfrm>
            <a:off x="728706" y="466578"/>
            <a:ext cx="10168128" cy="1179576"/>
          </a:xfrm>
        </p:spPr>
        <p:txBody>
          <a:bodyPr>
            <a:normAutofit/>
          </a:bodyPr>
          <a:lstStyle/>
          <a:p>
            <a:r>
              <a:rPr lang="en-US" sz="2400" b="1" err="1">
                <a:latin typeface="Times New Roman"/>
                <a:cs typeface="Times New Roman"/>
              </a:rPr>
              <a:t>PySpark</a:t>
            </a:r>
            <a:r>
              <a:rPr lang="en-US" sz="2400" b="1">
                <a:latin typeface="Times New Roman"/>
                <a:cs typeface="Times New Roman"/>
              </a:rPr>
              <a:t> Machine Learning</a:t>
            </a:r>
            <a:br>
              <a:rPr lang="en-US" sz="2400" b="1">
                <a:latin typeface="Times New Roman"/>
                <a:cs typeface="Times New Roman"/>
              </a:rPr>
            </a:br>
            <a:br>
              <a:rPr lang="en-US" sz="2400" b="1">
                <a:latin typeface="Times New Roman"/>
                <a:cs typeface="Times New Roman"/>
              </a:rPr>
            </a:br>
            <a:r>
              <a:rPr lang="en-US" sz="1800" b="1">
                <a:latin typeface="Times New Roman"/>
                <a:cs typeface="Times New Roman"/>
              </a:rPr>
              <a:t>Model 2: CNN -</a:t>
            </a:r>
            <a:r>
              <a:rPr lang="en-US" sz="1800" b="1">
                <a:latin typeface="Times New Roman"/>
                <a:ea typeface="Tahoma"/>
                <a:cs typeface="Times New Roman"/>
              </a:rPr>
              <a:t> For Crime Prediction Based on Race Data</a:t>
            </a:r>
            <a:endParaRPr lang="en-US" sz="1800" b="1">
              <a:latin typeface="Avenir Next LT Pro"/>
              <a:cs typeface="Times New Roman"/>
            </a:endParaRPr>
          </a:p>
        </p:txBody>
      </p:sp>
      <p:sp>
        <p:nvSpPr>
          <p:cNvPr id="13" name="TextBox 12">
            <a:extLst>
              <a:ext uri="{FF2B5EF4-FFF2-40B4-BE49-F238E27FC236}">
                <a16:creationId xmlns:a16="http://schemas.microsoft.com/office/drawing/2014/main" id="{3C86A9B8-7483-2A8A-6059-05E6C1933C88}"/>
              </a:ext>
            </a:extLst>
          </p:cNvPr>
          <p:cNvSpPr txBox="1"/>
          <p:nvPr/>
        </p:nvSpPr>
        <p:spPr>
          <a:xfrm>
            <a:off x="621796" y="2122762"/>
            <a:ext cx="56943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latin typeface="Times New Roman"/>
                <a:cs typeface="Times New Roman"/>
              </a:rPr>
              <a:t>Model Architecture</a:t>
            </a:r>
          </a:p>
        </p:txBody>
      </p:sp>
      <p:sp>
        <p:nvSpPr>
          <p:cNvPr id="14" name="TextBox 13">
            <a:extLst>
              <a:ext uri="{FF2B5EF4-FFF2-40B4-BE49-F238E27FC236}">
                <a16:creationId xmlns:a16="http://schemas.microsoft.com/office/drawing/2014/main" id="{3CF535C1-A75F-49C7-C96D-71766119B710}"/>
              </a:ext>
            </a:extLst>
          </p:cNvPr>
          <p:cNvSpPr txBox="1"/>
          <p:nvPr/>
        </p:nvSpPr>
        <p:spPr>
          <a:xfrm>
            <a:off x="621795" y="4414623"/>
            <a:ext cx="569431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600" b="1">
                <a:latin typeface="Times New Roman"/>
                <a:cs typeface="Times New Roman"/>
              </a:rPr>
              <a:t>Evaluation &amp; Insights</a:t>
            </a:r>
          </a:p>
        </p:txBody>
      </p:sp>
    </p:spTree>
    <p:extLst>
      <p:ext uri="{BB962C8B-B14F-4D97-AF65-F5344CB8AC3E}">
        <p14:creationId xmlns:p14="http://schemas.microsoft.com/office/powerpoint/2010/main" val="29121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E65E9-79E9-5577-E134-F3706C5A0BA7}"/>
              </a:ext>
            </a:extLst>
          </p:cNvPr>
          <p:cNvSpPr>
            <a:spLocks noGrp="1"/>
          </p:cNvSpPr>
          <p:nvPr>
            <p:ph type="title"/>
          </p:nvPr>
        </p:nvSpPr>
        <p:spPr>
          <a:xfrm>
            <a:off x="728706" y="466578"/>
            <a:ext cx="10168128" cy="1179576"/>
          </a:xfrm>
        </p:spPr>
        <p:txBody>
          <a:bodyPr>
            <a:normAutofit fontScale="90000"/>
          </a:bodyPr>
          <a:lstStyle/>
          <a:p>
            <a:r>
              <a:rPr lang="en-US" sz="2400" b="1">
                <a:latin typeface="Times New Roman"/>
                <a:cs typeface="Times New Roman"/>
              </a:rPr>
              <a:t>Data Visualization</a:t>
            </a:r>
            <a:br>
              <a:rPr lang="en-US" sz="2400" b="1">
                <a:latin typeface="Times New Roman"/>
                <a:cs typeface="Times New Roman"/>
              </a:rPr>
            </a:br>
            <a:br>
              <a:rPr lang="en-US" sz="2400" b="1">
                <a:latin typeface="Times New Roman"/>
                <a:cs typeface="Times New Roman"/>
              </a:rPr>
            </a:br>
            <a:r>
              <a:rPr lang="en-PH" sz="2000" b="1" kern="0">
                <a:solidFill>
                  <a:srgbClr val="000000"/>
                </a:solidFill>
                <a:latin typeface="Times New Roman" panose="02020603050405020304" pitchFamily="18" charset="0"/>
                <a:cs typeface="Times New Roman" panose="02020603050405020304" pitchFamily="18" charset="0"/>
              </a:rPr>
              <a:t>Reporting (via </a:t>
            </a:r>
            <a:r>
              <a:rPr lang="en-PH" sz="2000" b="1" kern="0" err="1">
                <a:solidFill>
                  <a:srgbClr val="000000"/>
                </a:solidFill>
                <a:latin typeface="Times New Roman" panose="02020603050405020304" pitchFamily="18" charset="0"/>
                <a:cs typeface="Times New Roman" panose="02020603050405020304" pitchFamily="18" charset="0"/>
              </a:rPr>
              <a:t>PowerBI</a:t>
            </a:r>
            <a:r>
              <a:rPr lang="en-PH" sz="2000" b="1" kern="0">
                <a:solidFill>
                  <a:srgbClr val="000000"/>
                </a:solidFill>
                <a:latin typeface="Times New Roman" panose="02020603050405020304" pitchFamily="18" charset="0"/>
                <a:cs typeface="Times New Roman" panose="02020603050405020304" pitchFamily="18" charset="0"/>
              </a:rPr>
              <a:t>): </a:t>
            </a:r>
            <a:r>
              <a:rPr lang="en-PH" sz="20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Weather and Victims Data Analysis</a:t>
            </a:r>
            <a:r>
              <a:rPr lang="en-PH" sz="2000" b="1">
                <a:effectLst/>
                <a:latin typeface="Times New Roman" panose="02020603050405020304" pitchFamily="18" charset="0"/>
                <a:cs typeface="Times New Roman" panose="02020603050405020304" pitchFamily="18" charset="0"/>
              </a:rPr>
              <a:t> </a:t>
            </a:r>
            <a:br>
              <a:rPr lang="en-US" sz="2000" b="1">
                <a:latin typeface="Times New Roman" panose="02020603050405020304" pitchFamily="18" charset="0"/>
                <a:cs typeface="Times New Roman" panose="02020603050405020304" pitchFamily="18" charset="0"/>
              </a:rPr>
            </a:br>
            <a:r>
              <a:rPr lang="en-PH" sz="1800" b="1" kern="0">
                <a:solidFill>
                  <a:srgbClr val="000000"/>
                </a:solidFill>
                <a:latin typeface="Times New Roman" panose="02020603050405020304" pitchFamily="18" charset="0"/>
                <a:cs typeface="Times New Roman" panose="02020603050405020304" pitchFamily="18" charset="0"/>
              </a:rPr>
              <a:t> </a:t>
            </a:r>
            <a:endParaRPr lang="en-US" sz="1800" b="1">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70E54E41-34E6-BB72-322E-ED9E33E8EB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706" y="1646154"/>
            <a:ext cx="11034970" cy="4640346"/>
          </a:xfrm>
          <a:prstGeom prst="rect">
            <a:avLst/>
          </a:prstGeom>
          <a:ln>
            <a:solidFill>
              <a:schemeClr val="tx1"/>
            </a:solidFill>
          </a:ln>
        </p:spPr>
      </p:pic>
    </p:spTree>
    <p:extLst>
      <p:ext uri="{BB962C8B-B14F-4D97-AF65-F5344CB8AC3E}">
        <p14:creationId xmlns:p14="http://schemas.microsoft.com/office/powerpoint/2010/main" val="827042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E65E9-79E9-5577-E134-F3706C5A0BA7}"/>
              </a:ext>
            </a:extLst>
          </p:cNvPr>
          <p:cNvSpPr>
            <a:spLocks noGrp="1"/>
          </p:cNvSpPr>
          <p:nvPr>
            <p:ph type="title"/>
          </p:nvPr>
        </p:nvSpPr>
        <p:spPr>
          <a:xfrm>
            <a:off x="728706" y="466578"/>
            <a:ext cx="10168128" cy="1179576"/>
          </a:xfrm>
        </p:spPr>
        <p:txBody>
          <a:bodyPr>
            <a:normAutofit fontScale="90000"/>
          </a:bodyPr>
          <a:lstStyle/>
          <a:p>
            <a:r>
              <a:rPr lang="en-US" sz="2400" b="1">
                <a:latin typeface="Times New Roman"/>
                <a:cs typeface="Times New Roman"/>
              </a:rPr>
              <a:t>Data Visualization</a:t>
            </a:r>
            <a:br>
              <a:rPr lang="en-US" sz="2400" b="1">
                <a:latin typeface="Times New Roman"/>
                <a:cs typeface="Times New Roman"/>
              </a:rPr>
            </a:br>
            <a:br>
              <a:rPr lang="en-US" sz="2400" b="1">
                <a:latin typeface="Times New Roman"/>
                <a:cs typeface="Times New Roman"/>
              </a:rPr>
            </a:br>
            <a:r>
              <a:rPr lang="en-PH" sz="2000" b="1" kern="0">
                <a:solidFill>
                  <a:srgbClr val="000000"/>
                </a:solidFill>
                <a:latin typeface="Times New Roman" panose="02020603050405020304" pitchFamily="18" charset="0"/>
                <a:cs typeface="Times New Roman" panose="02020603050405020304" pitchFamily="18" charset="0"/>
              </a:rPr>
              <a:t>Reporting (via </a:t>
            </a:r>
            <a:r>
              <a:rPr lang="en-PH" sz="2000" b="1" kern="0" err="1">
                <a:solidFill>
                  <a:srgbClr val="000000"/>
                </a:solidFill>
                <a:latin typeface="Times New Roman" panose="02020603050405020304" pitchFamily="18" charset="0"/>
                <a:cs typeface="Times New Roman" panose="02020603050405020304" pitchFamily="18" charset="0"/>
              </a:rPr>
              <a:t>PowerBI</a:t>
            </a:r>
            <a:r>
              <a:rPr lang="en-PH" sz="2000" b="1" kern="0">
                <a:solidFill>
                  <a:srgbClr val="000000"/>
                </a:solidFill>
                <a:latin typeface="Times New Roman" panose="02020603050405020304" pitchFamily="18" charset="0"/>
                <a:cs typeface="Times New Roman" panose="02020603050405020304" pitchFamily="18" charset="0"/>
              </a:rPr>
              <a:t>): </a:t>
            </a:r>
            <a:r>
              <a:rPr lang="en-PH" sz="20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Mental Health and Victims Data Analysis</a:t>
            </a:r>
            <a:r>
              <a:rPr lang="en-PH" sz="2000" i="0">
                <a:effectLst/>
                <a:latin typeface="Times New Roman" panose="02020603050405020304" pitchFamily="18" charset="0"/>
                <a:cs typeface="Times New Roman" panose="02020603050405020304" pitchFamily="18" charset="0"/>
              </a:rPr>
              <a:t> </a:t>
            </a:r>
            <a:r>
              <a:rPr lang="en-PH" sz="2000" b="1">
                <a:effectLst/>
                <a:latin typeface="Times New Roman" panose="02020603050405020304" pitchFamily="18" charset="0"/>
                <a:cs typeface="Times New Roman" panose="02020603050405020304" pitchFamily="18" charset="0"/>
              </a:rPr>
              <a:t> </a:t>
            </a:r>
            <a:br>
              <a:rPr lang="en-US" sz="2000" b="1">
                <a:latin typeface="Times New Roman" panose="02020603050405020304" pitchFamily="18" charset="0"/>
                <a:cs typeface="Times New Roman" panose="02020603050405020304" pitchFamily="18" charset="0"/>
              </a:rPr>
            </a:br>
            <a:r>
              <a:rPr lang="en-PH" sz="1800" b="1" kern="0">
                <a:solidFill>
                  <a:srgbClr val="000000"/>
                </a:solidFill>
                <a:latin typeface="Times New Roman" panose="02020603050405020304" pitchFamily="18" charset="0"/>
                <a:cs typeface="Times New Roman" panose="02020603050405020304" pitchFamily="18" charset="0"/>
              </a:rPr>
              <a:t> </a:t>
            </a:r>
            <a:endParaRPr lang="en-US" sz="1800" b="1">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7CC23CCA-95B5-7E8B-059F-3CE6BBC37B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790" y="1789771"/>
            <a:ext cx="11306409" cy="4768985"/>
          </a:xfrm>
          <a:prstGeom prst="rect">
            <a:avLst/>
          </a:prstGeom>
          <a:ln>
            <a:solidFill>
              <a:schemeClr val="tx1"/>
            </a:solidFill>
          </a:ln>
        </p:spPr>
      </p:pic>
    </p:spTree>
    <p:extLst>
      <p:ext uri="{BB962C8B-B14F-4D97-AF65-F5344CB8AC3E}">
        <p14:creationId xmlns:p14="http://schemas.microsoft.com/office/powerpoint/2010/main" val="845852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E65E9-79E9-5577-E134-F3706C5A0BA7}"/>
              </a:ext>
            </a:extLst>
          </p:cNvPr>
          <p:cNvSpPr>
            <a:spLocks noGrp="1"/>
          </p:cNvSpPr>
          <p:nvPr>
            <p:ph type="title"/>
          </p:nvPr>
        </p:nvSpPr>
        <p:spPr>
          <a:xfrm>
            <a:off x="728706" y="466578"/>
            <a:ext cx="10168128" cy="1179576"/>
          </a:xfrm>
        </p:spPr>
        <p:txBody>
          <a:bodyPr>
            <a:normAutofit fontScale="90000"/>
          </a:bodyPr>
          <a:lstStyle/>
          <a:p>
            <a:r>
              <a:rPr lang="en-US" sz="2400" b="1">
                <a:latin typeface="Times New Roman"/>
                <a:cs typeface="Times New Roman"/>
              </a:rPr>
              <a:t>Data Visualization</a:t>
            </a:r>
            <a:br>
              <a:rPr lang="en-US" sz="2400" b="1">
                <a:latin typeface="Times New Roman"/>
                <a:cs typeface="Times New Roman"/>
              </a:rPr>
            </a:br>
            <a:br>
              <a:rPr lang="en-US" sz="2400" b="1">
                <a:latin typeface="Times New Roman"/>
                <a:cs typeface="Times New Roman"/>
              </a:rPr>
            </a:br>
            <a:r>
              <a:rPr lang="en-PH" sz="2000" b="1" kern="0">
                <a:solidFill>
                  <a:srgbClr val="000000"/>
                </a:solidFill>
                <a:latin typeface="Times New Roman" panose="02020603050405020304" pitchFamily="18" charset="0"/>
                <a:cs typeface="Times New Roman" panose="02020603050405020304" pitchFamily="18" charset="0"/>
              </a:rPr>
              <a:t>Reporting (via </a:t>
            </a:r>
            <a:r>
              <a:rPr lang="en-PH" sz="2000" b="1" kern="0" err="1">
                <a:solidFill>
                  <a:srgbClr val="000000"/>
                </a:solidFill>
                <a:latin typeface="Times New Roman" panose="02020603050405020304" pitchFamily="18" charset="0"/>
                <a:cs typeface="Times New Roman" panose="02020603050405020304" pitchFamily="18" charset="0"/>
              </a:rPr>
              <a:t>PowerBI</a:t>
            </a:r>
            <a:r>
              <a:rPr lang="en-PH" sz="2000" b="1" kern="0">
                <a:solidFill>
                  <a:srgbClr val="000000"/>
                </a:solidFill>
                <a:latin typeface="Times New Roman" panose="02020603050405020304" pitchFamily="18" charset="0"/>
                <a:cs typeface="Times New Roman" panose="02020603050405020304" pitchFamily="18" charset="0"/>
              </a:rPr>
              <a:t>): </a:t>
            </a:r>
            <a:r>
              <a:rPr lang="en-PH" sz="20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Unemployment and Victims Data Analysis</a:t>
            </a:r>
            <a:r>
              <a:rPr lang="en-PH" sz="2000" i="0">
                <a:effectLst/>
                <a:latin typeface="Times New Roman" panose="02020603050405020304" pitchFamily="18" charset="0"/>
                <a:cs typeface="Times New Roman" panose="02020603050405020304" pitchFamily="18" charset="0"/>
              </a:rPr>
              <a:t> </a:t>
            </a:r>
            <a:r>
              <a:rPr lang="en-PH" sz="2000" b="1">
                <a:effectLst/>
                <a:latin typeface="Times New Roman" panose="02020603050405020304" pitchFamily="18" charset="0"/>
                <a:cs typeface="Times New Roman" panose="02020603050405020304" pitchFamily="18" charset="0"/>
              </a:rPr>
              <a:t> </a:t>
            </a:r>
            <a:br>
              <a:rPr lang="en-US" sz="2000" b="1">
                <a:latin typeface="Times New Roman" panose="02020603050405020304" pitchFamily="18" charset="0"/>
                <a:cs typeface="Times New Roman" panose="02020603050405020304" pitchFamily="18" charset="0"/>
              </a:rPr>
            </a:br>
            <a:r>
              <a:rPr lang="en-PH" sz="1800" b="1" kern="0">
                <a:solidFill>
                  <a:srgbClr val="000000"/>
                </a:solidFill>
                <a:latin typeface="Times New Roman" panose="02020603050405020304" pitchFamily="18" charset="0"/>
                <a:cs typeface="Times New Roman" panose="02020603050405020304" pitchFamily="18" charset="0"/>
              </a:rPr>
              <a:t> </a:t>
            </a:r>
            <a:endParaRPr lang="en-US" sz="1800" b="1">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A3DC317F-0085-6B9C-27A4-A68FAE6494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931" y="1664515"/>
            <a:ext cx="11698460" cy="4950598"/>
          </a:xfrm>
          <a:prstGeom prst="rect">
            <a:avLst/>
          </a:prstGeom>
          <a:ln>
            <a:solidFill>
              <a:schemeClr val="tx1"/>
            </a:solidFill>
          </a:ln>
        </p:spPr>
      </p:pic>
    </p:spTree>
    <p:extLst>
      <p:ext uri="{BB962C8B-B14F-4D97-AF65-F5344CB8AC3E}">
        <p14:creationId xmlns:p14="http://schemas.microsoft.com/office/powerpoint/2010/main" val="1107366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EDB3-73C8-B342-1DCC-A82B513C098F}"/>
              </a:ext>
            </a:extLst>
          </p:cNvPr>
          <p:cNvSpPr>
            <a:spLocks noGrp="1"/>
          </p:cNvSpPr>
          <p:nvPr>
            <p:ph type="title"/>
          </p:nvPr>
        </p:nvSpPr>
        <p:spPr>
          <a:xfrm>
            <a:off x="869383" y="888609"/>
            <a:ext cx="10168128" cy="507224"/>
          </a:xfrm>
        </p:spPr>
        <p:txBody>
          <a:bodyPr>
            <a:normAutofit/>
          </a:bodyPr>
          <a:lstStyle/>
          <a:p>
            <a:r>
              <a:rPr lang="en-US" sz="2400" b="1">
                <a:latin typeface="Times New Roman"/>
                <a:cs typeface="Times New Roman"/>
              </a:rPr>
              <a:t>Introduction</a:t>
            </a:r>
          </a:p>
        </p:txBody>
      </p:sp>
      <p:sp>
        <p:nvSpPr>
          <p:cNvPr id="3" name="Content Placeholder 2">
            <a:extLst>
              <a:ext uri="{FF2B5EF4-FFF2-40B4-BE49-F238E27FC236}">
                <a16:creationId xmlns:a16="http://schemas.microsoft.com/office/drawing/2014/main" id="{D3DE191F-8F0E-0794-E7A8-4B075E51BC16}"/>
              </a:ext>
            </a:extLst>
          </p:cNvPr>
          <p:cNvSpPr>
            <a:spLocks noGrp="1"/>
          </p:cNvSpPr>
          <p:nvPr>
            <p:ph idx="1"/>
          </p:nvPr>
        </p:nvSpPr>
        <p:spPr>
          <a:xfrm>
            <a:off x="728706" y="1995482"/>
            <a:ext cx="10168128" cy="4669087"/>
          </a:xfrm>
          <a:solidFill>
            <a:schemeClr val="bg1"/>
          </a:solidFill>
        </p:spPr>
        <p:txBody>
          <a:bodyPr vert="horz" lIns="91440" tIns="45720" rIns="91440" bIns="45720" rtlCol="0" anchor="t">
            <a:normAutofit/>
          </a:bodyPr>
          <a:lstStyle/>
          <a:p>
            <a:r>
              <a:rPr lang="en-US" sz="2400">
                <a:latin typeface="Times New Roman"/>
                <a:ea typeface="+mn-lt"/>
                <a:cs typeface="+mn-lt"/>
              </a:rPr>
              <a:t>The project embarks on a detailed investigation into how various environmental, socioeconomic, and institutional factors impact crime rates. </a:t>
            </a:r>
          </a:p>
          <a:p>
            <a:r>
              <a:rPr lang="en-US" sz="2400">
                <a:latin typeface="Times New Roman"/>
                <a:ea typeface="+mn-lt"/>
                <a:cs typeface="+mn-lt"/>
              </a:rPr>
              <a:t>Utilizing a diverse array of datasets—encompassing weather patterns, unemployment rates, mental health incidents, racial demographics, law enforcement budgets, staffing levels, and comprehensive crime reports—it aims to unveil the complex relationship of external conditions and societal issues on community crime dynamics.</a:t>
            </a:r>
          </a:p>
        </p:txBody>
      </p:sp>
    </p:spTree>
    <p:extLst>
      <p:ext uri="{BB962C8B-B14F-4D97-AF65-F5344CB8AC3E}">
        <p14:creationId xmlns:p14="http://schemas.microsoft.com/office/powerpoint/2010/main" val="3952731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E65E9-79E9-5577-E134-F3706C5A0BA7}"/>
              </a:ext>
            </a:extLst>
          </p:cNvPr>
          <p:cNvSpPr>
            <a:spLocks noGrp="1"/>
          </p:cNvSpPr>
          <p:nvPr>
            <p:ph type="title"/>
          </p:nvPr>
        </p:nvSpPr>
        <p:spPr>
          <a:xfrm>
            <a:off x="728706" y="466578"/>
            <a:ext cx="10168128" cy="1179576"/>
          </a:xfrm>
        </p:spPr>
        <p:txBody>
          <a:bodyPr>
            <a:normAutofit fontScale="90000"/>
          </a:bodyPr>
          <a:lstStyle/>
          <a:p>
            <a:r>
              <a:rPr lang="en-US" sz="2400" b="1">
                <a:latin typeface="Times New Roman"/>
                <a:cs typeface="Times New Roman"/>
              </a:rPr>
              <a:t>Data Visualization</a:t>
            </a:r>
            <a:br>
              <a:rPr lang="en-US" sz="2400" b="1">
                <a:latin typeface="Times New Roman"/>
                <a:cs typeface="Times New Roman"/>
              </a:rPr>
            </a:br>
            <a:br>
              <a:rPr lang="en-US" sz="2400" b="1">
                <a:latin typeface="Times New Roman"/>
                <a:cs typeface="Times New Roman"/>
              </a:rPr>
            </a:br>
            <a:r>
              <a:rPr lang="en-PH" sz="2000" b="1" kern="0">
                <a:solidFill>
                  <a:srgbClr val="000000"/>
                </a:solidFill>
                <a:latin typeface="Times New Roman" panose="02020603050405020304" pitchFamily="18" charset="0"/>
                <a:cs typeface="Times New Roman" panose="02020603050405020304" pitchFamily="18" charset="0"/>
              </a:rPr>
              <a:t>Reporting (via </a:t>
            </a:r>
            <a:r>
              <a:rPr lang="en-PH" sz="2000" b="1" kern="0" err="1">
                <a:solidFill>
                  <a:srgbClr val="000000"/>
                </a:solidFill>
                <a:latin typeface="Times New Roman" panose="02020603050405020304" pitchFamily="18" charset="0"/>
                <a:cs typeface="Times New Roman" panose="02020603050405020304" pitchFamily="18" charset="0"/>
              </a:rPr>
              <a:t>PowerBI</a:t>
            </a:r>
            <a:r>
              <a:rPr lang="en-PH" sz="2000" b="1" kern="0">
                <a:solidFill>
                  <a:srgbClr val="000000"/>
                </a:solidFill>
                <a:latin typeface="Times New Roman" panose="02020603050405020304" pitchFamily="18" charset="0"/>
                <a:cs typeface="Times New Roman" panose="02020603050405020304" pitchFamily="18" charset="0"/>
              </a:rPr>
              <a:t>): </a:t>
            </a:r>
            <a:r>
              <a:rPr lang="en-PH" sz="20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a:t>
            </a:r>
            <a:r>
              <a:rPr lang="en-PH" sz="2000" b="1"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Race</a:t>
            </a:r>
            <a:r>
              <a:rPr lang="en-PH" sz="20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Victims Data Analysis</a:t>
            </a:r>
            <a:r>
              <a:rPr lang="en-PH" sz="2000" i="0">
                <a:effectLst/>
                <a:latin typeface="Times New Roman" panose="02020603050405020304" pitchFamily="18" charset="0"/>
                <a:cs typeface="Times New Roman" panose="02020603050405020304" pitchFamily="18" charset="0"/>
              </a:rPr>
              <a:t> </a:t>
            </a:r>
            <a:r>
              <a:rPr lang="en-PH" sz="2000" b="1">
                <a:effectLst/>
                <a:latin typeface="Times New Roman" panose="02020603050405020304" pitchFamily="18" charset="0"/>
                <a:cs typeface="Times New Roman" panose="02020603050405020304" pitchFamily="18" charset="0"/>
              </a:rPr>
              <a:t> </a:t>
            </a:r>
            <a:br>
              <a:rPr lang="en-US" sz="2000" b="1">
                <a:latin typeface="Times New Roman" panose="02020603050405020304" pitchFamily="18" charset="0"/>
                <a:cs typeface="Times New Roman" panose="02020603050405020304" pitchFamily="18" charset="0"/>
              </a:rPr>
            </a:br>
            <a:r>
              <a:rPr lang="en-PH" sz="1800" b="1" kern="0">
                <a:solidFill>
                  <a:srgbClr val="000000"/>
                </a:solidFill>
                <a:latin typeface="Times New Roman" panose="02020603050405020304" pitchFamily="18" charset="0"/>
                <a:cs typeface="Times New Roman" panose="02020603050405020304" pitchFamily="18" charset="0"/>
              </a:rPr>
              <a:t> </a:t>
            </a:r>
            <a:endParaRPr lang="en-US" sz="1800" b="1">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800CC802-517B-00EF-50C6-55789798D3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9" y="1646154"/>
            <a:ext cx="11586077" cy="4883234"/>
          </a:xfrm>
          <a:prstGeom prst="rect">
            <a:avLst/>
          </a:prstGeom>
          <a:ln>
            <a:solidFill>
              <a:schemeClr val="tx1"/>
            </a:solidFill>
          </a:ln>
        </p:spPr>
      </p:pic>
    </p:spTree>
    <p:extLst>
      <p:ext uri="{BB962C8B-B14F-4D97-AF65-F5344CB8AC3E}">
        <p14:creationId xmlns:p14="http://schemas.microsoft.com/office/powerpoint/2010/main" val="38908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E65E9-79E9-5577-E134-F3706C5A0BA7}"/>
              </a:ext>
            </a:extLst>
          </p:cNvPr>
          <p:cNvSpPr>
            <a:spLocks noGrp="1"/>
          </p:cNvSpPr>
          <p:nvPr>
            <p:ph type="title"/>
          </p:nvPr>
        </p:nvSpPr>
        <p:spPr>
          <a:xfrm>
            <a:off x="728706" y="466578"/>
            <a:ext cx="10168128" cy="1179576"/>
          </a:xfrm>
        </p:spPr>
        <p:txBody>
          <a:bodyPr>
            <a:normAutofit fontScale="90000"/>
          </a:bodyPr>
          <a:lstStyle/>
          <a:p>
            <a:r>
              <a:rPr lang="en-US" sz="2400" b="1">
                <a:latin typeface="Times New Roman"/>
                <a:cs typeface="Times New Roman"/>
              </a:rPr>
              <a:t>Data Visualization</a:t>
            </a:r>
            <a:br>
              <a:rPr lang="en-US" sz="2400" b="1">
                <a:latin typeface="Times New Roman"/>
                <a:cs typeface="Times New Roman"/>
              </a:rPr>
            </a:br>
            <a:br>
              <a:rPr lang="en-US" sz="2400" b="1">
                <a:latin typeface="Times New Roman"/>
                <a:cs typeface="Times New Roman"/>
              </a:rPr>
            </a:br>
            <a:r>
              <a:rPr lang="en-PH" sz="2000" b="1" kern="0">
                <a:solidFill>
                  <a:srgbClr val="000000"/>
                </a:solidFill>
                <a:latin typeface="Times New Roman" panose="02020603050405020304" pitchFamily="18" charset="0"/>
                <a:cs typeface="Times New Roman" panose="02020603050405020304" pitchFamily="18" charset="0"/>
              </a:rPr>
              <a:t>Reporting (via </a:t>
            </a:r>
            <a:r>
              <a:rPr lang="en-PH" sz="2000" b="1" kern="0" err="1">
                <a:solidFill>
                  <a:srgbClr val="000000"/>
                </a:solidFill>
                <a:latin typeface="Times New Roman" panose="02020603050405020304" pitchFamily="18" charset="0"/>
                <a:cs typeface="Times New Roman" panose="02020603050405020304" pitchFamily="18" charset="0"/>
              </a:rPr>
              <a:t>PowerBI</a:t>
            </a:r>
            <a:r>
              <a:rPr lang="en-PH" sz="2000" b="1" kern="0">
                <a:solidFill>
                  <a:srgbClr val="000000"/>
                </a:solidFill>
                <a:latin typeface="Times New Roman" panose="02020603050405020304" pitchFamily="18" charset="0"/>
                <a:cs typeface="Times New Roman" panose="02020603050405020304" pitchFamily="18" charset="0"/>
              </a:rPr>
              <a:t>): </a:t>
            </a:r>
            <a:r>
              <a:rPr lang="en-PH" sz="20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a:t>
            </a:r>
            <a:r>
              <a:rPr lang="en-PH" sz="2000" b="1"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Budget by Command</a:t>
            </a:r>
            <a:r>
              <a:rPr lang="en-PH" sz="20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Victims Data Analysis</a:t>
            </a:r>
            <a:r>
              <a:rPr lang="en-PH" sz="2000" i="0">
                <a:effectLst/>
                <a:latin typeface="Times New Roman" panose="02020603050405020304" pitchFamily="18" charset="0"/>
                <a:cs typeface="Times New Roman" panose="02020603050405020304" pitchFamily="18" charset="0"/>
              </a:rPr>
              <a:t> </a:t>
            </a:r>
            <a:r>
              <a:rPr lang="en-PH" sz="2000" b="1">
                <a:effectLst/>
                <a:latin typeface="Times New Roman" panose="02020603050405020304" pitchFamily="18" charset="0"/>
                <a:cs typeface="Times New Roman" panose="02020603050405020304" pitchFamily="18" charset="0"/>
              </a:rPr>
              <a:t> </a:t>
            </a:r>
            <a:br>
              <a:rPr lang="en-US" sz="2000" b="1">
                <a:latin typeface="Times New Roman" panose="02020603050405020304" pitchFamily="18" charset="0"/>
                <a:cs typeface="Times New Roman" panose="02020603050405020304" pitchFamily="18" charset="0"/>
              </a:rPr>
            </a:br>
            <a:r>
              <a:rPr lang="en-PH" sz="1800" b="1" kern="0">
                <a:solidFill>
                  <a:srgbClr val="000000"/>
                </a:solidFill>
                <a:latin typeface="Times New Roman" panose="02020603050405020304" pitchFamily="18" charset="0"/>
                <a:cs typeface="Times New Roman" panose="02020603050405020304" pitchFamily="18" charset="0"/>
              </a:rPr>
              <a:t> </a:t>
            </a:r>
            <a:endParaRPr lang="en-US" sz="1800" b="1">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FE8D7505-9F56-6293-2D18-BB26C75C5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13" y="1646154"/>
            <a:ext cx="11714496" cy="4926096"/>
          </a:xfrm>
          <a:prstGeom prst="rect">
            <a:avLst/>
          </a:prstGeom>
          <a:ln>
            <a:solidFill>
              <a:schemeClr val="tx1"/>
            </a:solidFill>
          </a:ln>
        </p:spPr>
      </p:pic>
    </p:spTree>
    <p:extLst>
      <p:ext uri="{BB962C8B-B14F-4D97-AF65-F5344CB8AC3E}">
        <p14:creationId xmlns:p14="http://schemas.microsoft.com/office/powerpoint/2010/main" val="774468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01E65E9-79E9-5577-E134-F3706C5A0BA7}"/>
              </a:ext>
            </a:extLst>
          </p:cNvPr>
          <p:cNvSpPr>
            <a:spLocks noGrp="1"/>
          </p:cNvSpPr>
          <p:nvPr>
            <p:ph type="title"/>
          </p:nvPr>
        </p:nvSpPr>
        <p:spPr>
          <a:xfrm>
            <a:off x="728706" y="466578"/>
            <a:ext cx="10168128" cy="1179576"/>
          </a:xfrm>
        </p:spPr>
        <p:txBody>
          <a:bodyPr>
            <a:normAutofit fontScale="90000"/>
          </a:bodyPr>
          <a:lstStyle/>
          <a:p>
            <a:r>
              <a:rPr lang="en-US" sz="2400" b="1">
                <a:latin typeface="Times New Roman"/>
                <a:cs typeface="Times New Roman"/>
              </a:rPr>
              <a:t>Data Visualization</a:t>
            </a:r>
            <a:br>
              <a:rPr lang="en-US" sz="2400" b="1">
                <a:latin typeface="Times New Roman"/>
                <a:cs typeface="Times New Roman"/>
              </a:rPr>
            </a:br>
            <a:br>
              <a:rPr lang="en-US" sz="2400" b="1">
                <a:latin typeface="Times New Roman"/>
                <a:cs typeface="Times New Roman"/>
              </a:rPr>
            </a:br>
            <a:r>
              <a:rPr lang="en-PH" sz="2000" b="1" kern="0">
                <a:solidFill>
                  <a:srgbClr val="000000"/>
                </a:solidFill>
                <a:latin typeface="Times New Roman" panose="02020603050405020304" pitchFamily="18" charset="0"/>
                <a:cs typeface="Times New Roman" panose="02020603050405020304" pitchFamily="18" charset="0"/>
              </a:rPr>
              <a:t>Reporting (via </a:t>
            </a:r>
            <a:r>
              <a:rPr lang="en-PH" sz="2000" b="1" kern="0" err="1">
                <a:solidFill>
                  <a:srgbClr val="000000"/>
                </a:solidFill>
                <a:latin typeface="Times New Roman" panose="02020603050405020304" pitchFamily="18" charset="0"/>
                <a:cs typeface="Times New Roman" panose="02020603050405020304" pitchFamily="18" charset="0"/>
              </a:rPr>
              <a:t>PowerBI</a:t>
            </a:r>
            <a:r>
              <a:rPr lang="en-PH" sz="2000" b="1" kern="0">
                <a:solidFill>
                  <a:srgbClr val="000000"/>
                </a:solidFill>
                <a:latin typeface="Times New Roman" panose="02020603050405020304" pitchFamily="18" charset="0"/>
                <a:cs typeface="Times New Roman" panose="02020603050405020304" pitchFamily="18" charset="0"/>
              </a:rPr>
              <a:t>): </a:t>
            </a:r>
            <a:r>
              <a:rPr lang="en-PH" sz="20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Crime Rates, </a:t>
            </a:r>
            <a:r>
              <a:rPr lang="en-PH" sz="2000" b="1" ker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Staffing by Command</a:t>
            </a:r>
            <a:r>
              <a:rPr lang="en-PH" sz="2000" b="1" i="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Victims Data Analysis</a:t>
            </a:r>
            <a:r>
              <a:rPr lang="en-PH" sz="2000" i="0">
                <a:effectLst/>
                <a:latin typeface="Times New Roman" panose="02020603050405020304" pitchFamily="18" charset="0"/>
                <a:cs typeface="Times New Roman" panose="02020603050405020304" pitchFamily="18" charset="0"/>
              </a:rPr>
              <a:t> </a:t>
            </a:r>
            <a:r>
              <a:rPr lang="en-PH" sz="2000" b="1">
                <a:effectLst/>
                <a:latin typeface="Times New Roman" panose="02020603050405020304" pitchFamily="18" charset="0"/>
                <a:cs typeface="Times New Roman" panose="02020603050405020304" pitchFamily="18" charset="0"/>
              </a:rPr>
              <a:t> </a:t>
            </a:r>
            <a:br>
              <a:rPr lang="en-US" sz="2000" b="1">
                <a:latin typeface="Times New Roman" panose="02020603050405020304" pitchFamily="18" charset="0"/>
                <a:cs typeface="Times New Roman" panose="02020603050405020304" pitchFamily="18" charset="0"/>
              </a:rPr>
            </a:br>
            <a:r>
              <a:rPr lang="en-PH" sz="1800" b="1" kern="0">
                <a:solidFill>
                  <a:srgbClr val="000000"/>
                </a:solidFill>
                <a:latin typeface="Times New Roman" panose="02020603050405020304" pitchFamily="18" charset="0"/>
                <a:cs typeface="Times New Roman" panose="02020603050405020304" pitchFamily="18" charset="0"/>
              </a:rPr>
              <a:t> </a:t>
            </a:r>
            <a:endParaRPr lang="en-US" sz="1800" b="1">
              <a:latin typeface="Times New Roman" panose="02020603050405020304" pitchFamily="18"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B901394E-EFB6-903B-CBEF-C2159A8AE8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916" y="1646154"/>
            <a:ext cx="11552176" cy="4868946"/>
          </a:xfrm>
          <a:prstGeom prst="rect">
            <a:avLst/>
          </a:prstGeom>
          <a:ln>
            <a:solidFill>
              <a:schemeClr val="tx1"/>
            </a:solidFill>
          </a:ln>
        </p:spPr>
      </p:pic>
    </p:spTree>
    <p:extLst>
      <p:ext uri="{BB962C8B-B14F-4D97-AF65-F5344CB8AC3E}">
        <p14:creationId xmlns:p14="http://schemas.microsoft.com/office/powerpoint/2010/main" val="2898340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EDB3-73C8-B342-1DCC-A82B513C098F}"/>
              </a:ext>
            </a:extLst>
          </p:cNvPr>
          <p:cNvSpPr>
            <a:spLocks noGrp="1"/>
          </p:cNvSpPr>
          <p:nvPr>
            <p:ph type="title"/>
          </p:nvPr>
        </p:nvSpPr>
        <p:spPr>
          <a:xfrm>
            <a:off x="869383" y="888609"/>
            <a:ext cx="10168128" cy="507224"/>
          </a:xfrm>
        </p:spPr>
        <p:txBody>
          <a:bodyPr>
            <a:normAutofit/>
          </a:bodyPr>
          <a:lstStyle/>
          <a:p>
            <a:r>
              <a:rPr lang="en-US" sz="2400" b="1">
                <a:latin typeface="Times New Roman"/>
                <a:ea typeface="+mn-lt"/>
                <a:cs typeface="+mn-lt"/>
              </a:rPr>
              <a:t>Objectives and Goals</a:t>
            </a:r>
            <a:endParaRPr lang="en-US" sz="2400" b="1">
              <a:latin typeface="Times New Roman"/>
              <a:cs typeface="Times New Roman"/>
            </a:endParaRPr>
          </a:p>
        </p:txBody>
      </p:sp>
      <p:sp>
        <p:nvSpPr>
          <p:cNvPr id="3" name="Content Placeholder 2">
            <a:extLst>
              <a:ext uri="{FF2B5EF4-FFF2-40B4-BE49-F238E27FC236}">
                <a16:creationId xmlns:a16="http://schemas.microsoft.com/office/drawing/2014/main" id="{D3DE191F-8F0E-0794-E7A8-4B075E51BC16}"/>
              </a:ext>
            </a:extLst>
          </p:cNvPr>
          <p:cNvSpPr>
            <a:spLocks noGrp="1"/>
          </p:cNvSpPr>
          <p:nvPr>
            <p:ph idx="1"/>
          </p:nvPr>
        </p:nvSpPr>
        <p:spPr>
          <a:xfrm>
            <a:off x="728706" y="1995482"/>
            <a:ext cx="10168128" cy="4669087"/>
          </a:xfrm>
          <a:solidFill>
            <a:schemeClr val="bg1"/>
          </a:solidFill>
        </p:spPr>
        <p:txBody>
          <a:bodyPr vert="horz" lIns="91440" tIns="45720" rIns="91440" bIns="45720" rtlCol="0" anchor="t">
            <a:normAutofit/>
          </a:bodyPr>
          <a:lstStyle/>
          <a:p>
            <a:r>
              <a:rPr lang="en-US" sz="1900" b="1">
                <a:latin typeface="Times New Roman"/>
                <a:ea typeface="+mn-lt"/>
                <a:cs typeface="+mn-lt"/>
              </a:rPr>
              <a:t>Data Integration: </a:t>
            </a:r>
            <a:r>
              <a:rPr lang="en-US" sz="1900">
                <a:latin typeface="Times New Roman"/>
                <a:ea typeface="+mn-lt"/>
                <a:cs typeface="+mn-lt"/>
              </a:rPr>
              <a:t>Utilize Hadoop, MongoDB, MariaDB, Azure SQL, and Azure SQL Server Express for data ingestion and storage. Employ Snowflake, Alteryx, MS SQL Server Integration Services, and Azure Analysis Services for processing to create a unified, comprehensive database.</a:t>
            </a:r>
          </a:p>
          <a:p>
            <a:r>
              <a:rPr lang="en-US" sz="1900" b="1">
                <a:latin typeface="Times New Roman"/>
                <a:ea typeface="+mn-lt"/>
                <a:cs typeface="+mn-lt"/>
              </a:rPr>
              <a:t>Predictive Modeling: </a:t>
            </a:r>
            <a:r>
              <a:rPr lang="en-US" sz="1900">
                <a:latin typeface="Times New Roman"/>
                <a:ea typeface="+mn-lt"/>
                <a:cs typeface="+mn-lt"/>
              </a:rPr>
              <a:t>Implement machine learning to forecast crime trends</a:t>
            </a:r>
          </a:p>
          <a:p>
            <a:r>
              <a:rPr lang="en-US" sz="1900" b="1">
                <a:latin typeface="Times New Roman"/>
                <a:ea typeface="+mn-lt"/>
                <a:cs typeface="+mn-lt"/>
              </a:rPr>
              <a:t>Analytical Studies:</a:t>
            </a:r>
          </a:p>
          <a:p>
            <a:pPr lvl="1"/>
            <a:r>
              <a:rPr lang="en-US" sz="1900">
                <a:latin typeface="Times New Roman"/>
                <a:ea typeface="+mn-lt"/>
                <a:cs typeface="+mn-lt"/>
              </a:rPr>
              <a:t>Weather vs. Crime: Analyze correlations between weather conditions and crime rates.</a:t>
            </a:r>
          </a:p>
          <a:p>
            <a:pPr lvl="1"/>
            <a:r>
              <a:rPr lang="en-US" sz="1900">
                <a:latin typeface="Times New Roman"/>
                <a:ea typeface="+mn-lt"/>
                <a:cs typeface="+mn-lt"/>
              </a:rPr>
              <a:t>Economic Factors: Explore unemployment rates' influence on crime across regions.</a:t>
            </a:r>
          </a:p>
          <a:p>
            <a:pPr lvl="1"/>
            <a:r>
              <a:rPr lang="en-US" sz="1900">
                <a:latin typeface="Times New Roman"/>
                <a:ea typeface="+mn-lt"/>
                <a:cs typeface="+mn-lt"/>
              </a:rPr>
              <a:t>Mental Health: Study the connection between mental health incidents and crime statistics.</a:t>
            </a:r>
          </a:p>
          <a:p>
            <a:pPr lvl="1"/>
            <a:r>
              <a:rPr lang="en-US" sz="1900">
                <a:latin typeface="Times New Roman"/>
                <a:ea typeface="+mn-lt"/>
                <a:cs typeface="+mn-lt"/>
              </a:rPr>
              <a:t>Resource Allocation: Assess law enforcement budget efficiency in crime prevention.</a:t>
            </a:r>
          </a:p>
          <a:p>
            <a:pPr lvl="1"/>
            <a:r>
              <a:rPr lang="en-US" sz="1900">
                <a:latin typeface="Times New Roman"/>
                <a:ea typeface="+mn-lt"/>
                <a:cs typeface="+mn-lt"/>
              </a:rPr>
              <a:t>Staffing and Efficiency: Examine the impact of law enforcement staffing on crime rates and response times.</a:t>
            </a:r>
          </a:p>
        </p:txBody>
      </p:sp>
    </p:spTree>
    <p:extLst>
      <p:ext uri="{BB962C8B-B14F-4D97-AF65-F5344CB8AC3E}">
        <p14:creationId xmlns:p14="http://schemas.microsoft.com/office/powerpoint/2010/main" val="401124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EDB3-73C8-B342-1DCC-A82B513C098F}"/>
              </a:ext>
            </a:extLst>
          </p:cNvPr>
          <p:cNvSpPr>
            <a:spLocks noGrp="1"/>
          </p:cNvSpPr>
          <p:nvPr>
            <p:ph type="title"/>
          </p:nvPr>
        </p:nvSpPr>
        <p:spPr>
          <a:xfrm>
            <a:off x="1115568" y="548640"/>
            <a:ext cx="10168128" cy="507224"/>
          </a:xfrm>
        </p:spPr>
        <p:txBody>
          <a:bodyPr>
            <a:normAutofit/>
          </a:bodyPr>
          <a:lstStyle/>
          <a:p>
            <a:r>
              <a:rPr lang="en-US" sz="2400" b="1">
                <a:latin typeface="Times New Roman"/>
                <a:cs typeface="Times New Roman"/>
              </a:rPr>
              <a:t>Data Sources and Collections</a:t>
            </a:r>
            <a:endParaRPr lang="en-US" b="1">
              <a:latin typeface="Times New Roman"/>
              <a:cs typeface="Times New Roman"/>
            </a:endParaRPr>
          </a:p>
        </p:txBody>
      </p:sp>
      <p:pic>
        <p:nvPicPr>
          <p:cNvPr id="5" name="Picture 4" descr="A screenshot of a computer&#10;&#10;Description automatically generated">
            <a:extLst>
              <a:ext uri="{FF2B5EF4-FFF2-40B4-BE49-F238E27FC236}">
                <a16:creationId xmlns:a16="http://schemas.microsoft.com/office/drawing/2014/main" id="{928DCF63-BCAC-40EF-FD7D-DDB5474037C8}"/>
              </a:ext>
            </a:extLst>
          </p:cNvPr>
          <p:cNvPicPr>
            <a:picLocks noChangeAspect="1"/>
          </p:cNvPicPr>
          <p:nvPr/>
        </p:nvPicPr>
        <p:blipFill>
          <a:blip r:embed="rId2"/>
          <a:stretch>
            <a:fillRect/>
          </a:stretch>
        </p:blipFill>
        <p:spPr>
          <a:xfrm>
            <a:off x="2991970" y="1926678"/>
            <a:ext cx="6208059" cy="463979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A706DCF1-DCBC-6F3C-D9CB-79CD42948CD0}"/>
              </a:ext>
            </a:extLst>
          </p:cNvPr>
          <p:cNvSpPr txBox="1"/>
          <p:nvPr/>
        </p:nvSpPr>
        <p:spPr>
          <a:xfrm>
            <a:off x="1114985" y="1101968"/>
            <a:ext cx="101661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000000"/>
                </a:solidFill>
                <a:latin typeface="Times New Roman"/>
                <a:ea typeface="+mn-lt"/>
                <a:cs typeface="+mn-lt"/>
              </a:rPr>
              <a:t>The project utilizes a variety of datasets, thoughtfully chosen to offer a thorough comprehension of the factors affecting crime rates. Here are the eight datasets picked by the team:</a:t>
            </a:r>
            <a:endParaRPr lang="en-US">
              <a:solidFill>
                <a:srgbClr val="000000"/>
              </a:solidFill>
              <a:latin typeface="Times New Roman"/>
              <a:cs typeface="Times New Roman"/>
            </a:endParaRPr>
          </a:p>
        </p:txBody>
      </p:sp>
    </p:spTree>
    <p:extLst>
      <p:ext uri="{BB962C8B-B14F-4D97-AF65-F5344CB8AC3E}">
        <p14:creationId xmlns:p14="http://schemas.microsoft.com/office/powerpoint/2010/main" val="411363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17D6136-4C62-4871-A438-78C33F67E29A}"/>
              </a:ext>
            </a:extLst>
          </p:cNvPr>
          <p:cNvGraphicFramePr>
            <a:graphicFrameLocks noGrp="1"/>
          </p:cNvGraphicFramePr>
          <p:nvPr>
            <p:extLst>
              <p:ext uri="{D42A27DB-BD31-4B8C-83A1-F6EECF244321}">
                <p14:modId xmlns:p14="http://schemas.microsoft.com/office/powerpoint/2010/main" val="1308929552"/>
              </p:ext>
            </p:extLst>
          </p:nvPr>
        </p:nvGraphicFramePr>
        <p:xfrm>
          <a:off x="558800" y="1249670"/>
          <a:ext cx="11164824" cy="5547360"/>
        </p:xfrm>
        <a:graphic>
          <a:graphicData uri="http://schemas.openxmlformats.org/drawingml/2006/table">
            <a:tbl>
              <a:tblPr firstRow="1" firstCol="1" bandRow="1">
                <a:tableStyleId>{69012ECD-51FC-41F1-AA8D-1B2483CD663E}</a:tableStyleId>
              </a:tblPr>
              <a:tblGrid>
                <a:gridCol w="3950208">
                  <a:extLst>
                    <a:ext uri="{9D8B030D-6E8A-4147-A177-3AD203B41FA5}">
                      <a16:colId xmlns:a16="http://schemas.microsoft.com/office/drawing/2014/main" val="2529216035"/>
                    </a:ext>
                  </a:extLst>
                </a:gridCol>
                <a:gridCol w="3136392">
                  <a:extLst>
                    <a:ext uri="{9D8B030D-6E8A-4147-A177-3AD203B41FA5}">
                      <a16:colId xmlns:a16="http://schemas.microsoft.com/office/drawing/2014/main" val="82379999"/>
                    </a:ext>
                  </a:extLst>
                </a:gridCol>
                <a:gridCol w="2267712">
                  <a:extLst>
                    <a:ext uri="{9D8B030D-6E8A-4147-A177-3AD203B41FA5}">
                      <a16:colId xmlns:a16="http://schemas.microsoft.com/office/drawing/2014/main" val="2589016541"/>
                    </a:ext>
                  </a:extLst>
                </a:gridCol>
                <a:gridCol w="1810512">
                  <a:extLst>
                    <a:ext uri="{9D8B030D-6E8A-4147-A177-3AD203B41FA5}">
                      <a16:colId xmlns:a16="http://schemas.microsoft.com/office/drawing/2014/main" val="2122499590"/>
                    </a:ext>
                  </a:extLst>
                </a:gridCol>
              </a:tblGrid>
              <a:tr h="189023">
                <a:tc>
                  <a:txBody>
                    <a:bodyPr/>
                    <a:lstStyle/>
                    <a:p>
                      <a:pPr algn="ctr"/>
                      <a:r>
                        <a:rPr lang="en-US" sz="1400" kern="100">
                          <a:effectLst/>
                          <a:latin typeface="Times New Roman" panose="02020603050405020304" pitchFamily="18" charset="0"/>
                          <a:cs typeface="Times New Roman" panose="02020603050405020304" pitchFamily="18" charset="0"/>
                        </a:rPr>
                        <a:t>Dataset Name</a:t>
                      </a:r>
                    </a:p>
                    <a:p>
                      <a:pPr algn="ctr"/>
                      <a:r>
                        <a:rPr lang="en-US" sz="1400" kern="100">
                          <a:effectLst/>
                          <a:latin typeface="Times New Roman" panose="02020603050405020304" pitchFamily="18" charset="0"/>
                          <a:cs typeface="Times New Roman" panose="02020603050405020304" pitchFamily="18" charset="0"/>
                        </a:rPr>
                        <a:t>(Source URL)</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US" sz="1400" kern="100">
                          <a:effectLst/>
                          <a:latin typeface="Times New Roman" panose="02020603050405020304" pitchFamily="18" charset="0"/>
                          <a:cs typeface="Times New Roman" panose="02020603050405020304" pitchFamily="18" charset="0"/>
                        </a:rPr>
                        <a:t>Dataset Description</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Attributes</a:t>
                      </a:r>
                    </a:p>
                  </a:txBody>
                  <a:tcPr marL="29182" marR="29182" marT="0" marB="0"/>
                </a:tc>
                <a:tc>
                  <a:txBody>
                    <a:bodyPr/>
                    <a:lstStyle/>
                    <a:p>
                      <a:pPr algn="ctr"/>
                      <a:r>
                        <a:rPr lang="en-US" sz="1400" kern="100">
                          <a:effectLst/>
                          <a:latin typeface="Times New Roman" panose="02020603050405020304" pitchFamily="18" charset="0"/>
                          <a:ea typeface="Tahoma" panose="020B0604030504040204" pitchFamily="34" charset="0"/>
                          <a:cs typeface="Times New Roman" panose="02020603050405020304" pitchFamily="18" charset="0"/>
                        </a:rPr>
                        <a:t>Big Data Source </a:t>
                      </a:r>
                      <a:br>
                        <a:rPr lang="en-US" sz="1400" kern="100">
                          <a:effectLst/>
                          <a:latin typeface="Times New Roman" panose="02020603050405020304" pitchFamily="18" charset="0"/>
                          <a:ea typeface="Tahoma" panose="020B0604030504040204" pitchFamily="34" charset="0"/>
                          <a:cs typeface="Times New Roman" panose="02020603050405020304" pitchFamily="18" charset="0"/>
                        </a:rPr>
                      </a:br>
                      <a:r>
                        <a:rPr lang="en-US" sz="1400" kern="100">
                          <a:effectLst/>
                          <a:latin typeface="Times New Roman" panose="02020603050405020304" pitchFamily="18" charset="0"/>
                          <a:ea typeface="Tahoma" panose="020B0604030504040204" pitchFamily="34" charset="0"/>
                          <a:cs typeface="Times New Roman" panose="02020603050405020304" pitchFamily="18" charset="0"/>
                        </a:rPr>
                        <a:t>(&gt; 10,000 data points)</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extLst>
                  <a:ext uri="{0D108BD9-81ED-4DB2-BD59-A6C34878D82A}">
                    <a16:rowId xmlns:a16="http://schemas.microsoft.com/office/drawing/2014/main" val="4223304466"/>
                  </a:ext>
                </a:extLst>
              </a:tr>
              <a:tr h="1701204">
                <a:tc>
                  <a:txBody>
                    <a:bodyPr/>
                    <a:lstStyle/>
                    <a:p>
                      <a:r>
                        <a:rPr lang="en-US" sz="1400" kern="100">
                          <a:effectLst/>
                          <a:latin typeface="Times New Roman" panose="02020603050405020304" pitchFamily="18" charset="0"/>
                          <a:ea typeface="Tahoma" panose="020B0604030504040204" pitchFamily="34" charset="0"/>
                          <a:cs typeface="Times New Roman" panose="02020603050405020304" pitchFamily="18" charset="0"/>
                        </a:rPr>
                        <a:t>combined_break_enter_open_homicide_traffic_collisions_file.csv</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p>
                      <a:r>
                        <a:rPr lang="en-US" sz="1400" kern="100">
                          <a:effectLst/>
                          <a:latin typeface="Times New Roman" panose="02020603050405020304" pitchFamily="18" charset="0"/>
                          <a:ea typeface="Tahoma" panose="020B0604030504040204" pitchFamily="34" charset="0"/>
                          <a:cs typeface="Times New Roman" panose="02020603050405020304" pitchFamily="18" charset="0"/>
                        </a:rPr>
                        <a:t> </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p>
                      <a:r>
                        <a:rPr lang="en-US" sz="1400" u="sng" kern="100">
                          <a:effectLst/>
                          <a:latin typeface="Times New Roman" panose="02020603050405020304" pitchFamily="18" charset="0"/>
                          <a:ea typeface="Tahoma" panose="020B0604030504040204" pitchFamily="34" charset="0"/>
                          <a:cs typeface="Times New Roman" panose="02020603050405020304" pitchFamily="18" charset="0"/>
                          <a:hlinkClick r:id="rId2"/>
                        </a:rPr>
                        <a:t>https://data.torontopolice.on.ca/datasets/040ead448df2412da252cfbb532e77ac_0/explore</a:t>
                      </a:r>
                      <a:br>
                        <a:rPr lang="en-US" sz="1400" kern="100">
                          <a:effectLst/>
                          <a:latin typeface="Times New Roman" panose="02020603050405020304" pitchFamily="18" charset="0"/>
                          <a:ea typeface="Tahoma" panose="020B0604030504040204" pitchFamily="34" charset="0"/>
                          <a:cs typeface="Times New Roman" panose="02020603050405020304" pitchFamily="18" charset="0"/>
                        </a:rPr>
                      </a:br>
                      <a:r>
                        <a:rPr lang="en-US" sz="1400" kern="100">
                          <a:effectLst/>
                          <a:latin typeface="Times New Roman" panose="02020603050405020304" pitchFamily="18" charset="0"/>
                          <a:ea typeface="Tahoma" panose="020B0604030504040204" pitchFamily="34" charset="0"/>
                          <a:cs typeface="Times New Roman" panose="02020603050405020304" pitchFamily="18" charset="0"/>
                        </a:rPr>
                        <a:t> </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p>
                      <a:r>
                        <a:rPr lang="en-US" sz="1400" u="sng" kern="100">
                          <a:effectLst/>
                          <a:latin typeface="Times New Roman" panose="02020603050405020304" pitchFamily="18" charset="0"/>
                          <a:ea typeface="Tahoma" panose="020B0604030504040204" pitchFamily="34" charset="0"/>
                          <a:cs typeface="Times New Roman" panose="02020603050405020304" pitchFamily="18" charset="0"/>
                          <a:hlinkClick r:id="rId3"/>
                        </a:rPr>
                        <a:t>https://data.torontopolice.on.ca/datasets/d96bf5b67c1c49879f354dad51cf81f9_0/explore?location=43.722845%2C-79.374074%2C10.33</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p>
                      <a:r>
                        <a:rPr lang="en-US" sz="1400" kern="100">
                          <a:effectLst/>
                          <a:latin typeface="Times New Roman" panose="02020603050405020304" pitchFamily="18" charset="0"/>
                          <a:ea typeface="Tahoma" panose="020B0604030504040204" pitchFamily="34" charset="0"/>
                          <a:cs typeface="Times New Roman" panose="02020603050405020304" pitchFamily="18" charset="0"/>
                        </a:rPr>
                        <a:t> </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p>
                      <a:r>
                        <a:rPr lang="en-US" sz="1400" u="sng" kern="100">
                          <a:effectLst/>
                          <a:latin typeface="Times New Roman" panose="02020603050405020304" pitchFamily="18" charset="0"/>
                          <a:ea typeface="Tahoma" panose="020B0604030504040204" pitchFamily="34" charset="0"/>
                          <a:cs typeface="Times New Roman" panose="02020603050405020304" pitchFamily="18" charset="0"/>
                          <a:hlinkClick r:id="rId4"/>
                        </a:rPr>
                        <a:t>https://data.torontopolice.on.ca/datasets/bc4c72a793014a55a674984ef175a6f3_0/explore</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p>
                      <a:r>
                        <a:rPr lang="en-US" sz="1400" kern="100">
                          <a:effectLst/>
                          <a:latin typeface="Times New Roman" panose="02020603050405020304" pitchFamily="18" charset="0"/>
                          <a:ea typeface="Tahoma" panose="020B0604030504040204" pitchFamily="34" charset="0"/>
                          <a:cs typeface="Times New Roman" panose="02020603050405020304" pitchFamily="18" charset="0"/>
                        </a:rPr>
                        <a:t> </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solidFill>
                      <a:schemeClr val="bg1"/>
                    </a:solidFill>
                  </a:tcPr>
                </a:tc>
                <a:tc>
                  <a:txBody>
                    <a:bodyPr/>
                    <a:lstStyle/>
                    <a:p>
                      <a:pPr algn="l"/>
                      <a:r>
                        <a:rPr lang="en-US" sz="1400" kern="100">
                          <a:effectLst/>
                          <a:latin typeface="Times New Roman" panose="02020603050405020304" pitchFamily="18" charset="0"/>
                          <a:ea typeface="Tahoma" panose="020B0604030504040204" pitchFamily="34" charset="0"/>
                          <a:cs typeface="Times New Roman" panose="02020603050405020304" pitchFamily="18" charset="0"/>
                        </a:rPr>
                        <a:t>A compilation of various crime incidents across Toronto, offering a detailed view of crime patterns and trends.</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solidFill>
                      <a:schemeClr val="bg1"/>
                    </a:solidFill>
                  </a:tcPr>
                </a:tc>
                <a:tc>
                  <a:txBody>
                    <a:bodyPr/>
                    <a:lstStyle/>
                    <a:p>
                      <a:pPr algn="ctr"/>
                      <a:r>
                        <a:rPr lang="en-PH" sz="1400" b="0" kern="100">
                          <a:effectLst/>
                          <a:latin typeface="Times New Roman" panose="02020603050405020304" pitchFamily="18" charset="0"/>
                          <a:ea typeface="Tahoma" panose="020B0604030504040204" pitchFamily="34" charset="0"/>
                          <a:cs typeface="Times New Roman" panose="02020603050405020304" pitchFamily="18" charset="0"/>
                        </a:rPr>
                        <a:t>Object ID, Date Year, Day, Division, Homicide Type, Neighborhood, </a:t>
                      </a:r>
                      <a:br>
                        <a:rPr lang="en-PH" sz="1400" b="0" kern="100">
                          <a:effectLst/>
                          <a:latin typeface="Times New Roman" panose="02020603050405020304" pitchFamily="18" charset="0"/>
                          <a:ea typeface="Tahoma" panose="020B0604030504040204" pitchFamily="34" charset="0"/>
                          <a:cs typeface="Times New Roman" panose="02020603050405020304" pitchFamily="18" charset="0"/>
                        </a:rPr>
                      </a:br>
                      <a:r>
                        <a:rPr lang="en-PH" sz="1400" b="0" kern="100">
                          <a:effectLst/>
                          <a:latin typeface="Times New Roman" panose="02020603050405020304" pitchFamily="18" charset="0"/>
                          <a:ea typeface="Tahoma" panose="020B0604030504040204" pitchFamily="34" charset="0"/>
                          <a:cs typeface="Times New Roman" panose="02020603050405020304" pitchFamily="18" charset="0"/>
                        </a:rPr>
                        <a:t>GPS (Lat, Long)</a:t>
                      </a:r>
                    </a:p>
                  </a:txBody>
                  <a:tcPr marL="29182" marR="29182" marT="0" marB="0">
                    <a:solidFill>
                      <a:schemeClr val="bg1"/>
                    </a:solidFill>
                  </a:tcPr>
                </a:tc>
                <a:tc>
                  <a:txBody>
                    <a:bodyPr/>
                    <a:lstStyle/>
                    <a:p>
                      <a:pPr algn="ctr"/>
                      <a:r>
                        <a:rPr lang="en-US" sz="1400" b="1" kern="100">
                          <a:effectLst/>
                          <a:latin typeface="Times New Roman" panose="02020603050405020304" pitchFamily="18" charset="0"/>
                          <a:ea typeface="Tahoma" panose="020B0604030504040204" pitchFamily="34" charset="0"/>
                          <a:cs typeface="Times New Roman" panose="02020603050405020304" pitchFamily="18" charset="0"/>
                        </a:rPr>
                        <a:t>Yes</a:t>
                      </a:r>
                    </a:p>
                    <a:p>
                      <a:pPr algn="ctr"/>
                      <a:r>
                        <a:rPr lang="en-US" sz="1400" b="0" kern="100">
                          <a:effectLst/>
                          <a:latin typeface="Times New Roman" panose="02020603050405020304" pitchFamily="18" charset="0"/>
                          <a:ea typeface="Tahoma" panose="020B0604030504040204" pitchFamily="34" charset="0"/>
                          <a:cs typeface="Times New Roman" panose="02020603050405020304" pitchFamily="18" charset="0"/>
                        </a:rPr>
                        <a:t>(No. of data points: 281,347)</a:t>
                      </a:r>
                      <a:endParaRPr lang="en-PH" sz="1400" b="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solidFill>
                      <a:schemeClr val="bg1"/>
                    </a:solidFill>
                  </a:tcPr>
                </a:tc>
                <a:extLst>
                  <a:ext uri="{0D108BD9-81ED-4DB2-BD59-A6C34878D82A}">
                    <a16:rowId xmlns:a16="http://schemas.microsoft.com/office/drawing/2014/main" val="2872016416"/>
                  </a:ext>
                </a:extLst>
              </a:tr>
              <a:tr h="567068">
                <a:tc>
                  <a:txBody>
                    <a:bodyPr/>
                    <a:lstStyle/>
                    <a:p>
                      <a:r>
                        <a:rPr lang="en-US" sz="1400" kern="100">
                          <a:effectLst/>
                          <a:latin typeface="Times New Roman" panose="02020603050405020304" pitchFamily="18" charset="0"/>
                          <a:ea typeface="Tahoma" panose="020B0604030504040204" pitchFamily="34" charset="0"/>
                          <a:cs typeface="Times New Roman" panose="02020603050405020304" pitchFamily="18" charset="0"/>
                        </a:rPr>
                        <a:t>weather_data.csv</a:t>
                      </a:r>
                      <a:br>
                        <a:rPr lang="en-US" sz="1400" kern="100">
                          <a:effectLst/>
                          <a:latin typeface="Times New Roman" panose="02020603050405020304" pitchFamily="18" charset="0"/>
                          <a:ea typeface="Tahoma" panose="020B0604030504040204" pitchFamily="34" charset="0"/>
                          <a:cs typeface="Times New Roman" panose="02020603050405020304" pitchFamily="18" charset="0"/>
                        </a:rPr>
                      </a:br>
                      <a:br>
                        <a:rPr lang="en-US" sz="1400" kern="100">
                          <a:effectLst/>
                          <a:latin typeface="Times New Roman" panose="02020603050405020304" pitchFamily="18" charset="0"/>
                          <a:ea typeface="Tahoma" panose="020B0604030504040204" pitchFamily="34" charset="0"/>
                          <a:cs typeface="Times New Roman" panose="02020603050405020304" pitchFamily="18" charset="0"/>
                        </a:rPr>
                      </a:br>
                      <a:r>
                        <a:rPr lang="en-US" sz="1400" u="sng" kern="100">
                          <a:effectLst/>
                          <a:latin typeface="Times New Roman" panose="02020603050405020304" pitchFamily="18" charset="0"/>
                          <a:ea typeface="Tahoma" panose="020B0604030504040204" pitchFamily="34" charset="0"/>
                          <a:cs typeface="Times New Roman" panose="02020603050405020304" pitchFamily="18" charset="0"/>
                          <a:hlinkClick r:id="rId5"/>
                        </a:rPr>
                        <a:t>https://www.kaggle.com/datasets/jasonzxho/toronto-city-centre-hourly-weather-data-20172020/code</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l"/>
                      <a:r>
                        <a:rPr lang="en-US" sz="1400" kern="100">
                          <a:effectLst/>
                          <a:latin typeface="Times New Roman" panose="02020603050405020304" pitchFamily="18" charset="0"/>
                          <a:ea typeface="Tahoma" panose="020B0604030504040204" pitchFamily="34" charset="0"/>
                          <a:cs typeface="Times New Roman" panose="02020603050405020304" pitchFamily="18" charset="0"/>
                        </a:rPr>
                        <a:t>Records of hourly weather conditions of Toronto since 2020-2023, essential for analyzing the impact of environmental factors on crime rates. This is. crucial for examining how environmental conditions might affect crime dynamics.</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PH" sz="1400" b="0" kern="100">
                          <a:effectLst/>
                          <a:latin typeface="Times New Roman" panose="02020603050405020304" pitchFamily="18" charset="0"/>
                          <a:ea typeface="Tahoma" panose="020B0604030504040204" pitchFamily="34" charset="0"/>
                          <a:cs typeface="Times New Roman" panose="02020603050405020304" pitchFamily="18" charset="0"/>
                        </a:rPr>
                        <a:t>GPS (Lat, Long), </a:t>
                      </a:r>
                      <a:br>
                        <a:rPr lang="en-PH" sz="1400" b="0" kern="100">
                          <a:effectLst/>
                          <a:latin typeface="Times New Roman" panose="02020603050405020304" pitchFamily="18" charset="0"/>
                          <a:ea typeface="Tahoma" panose="020B0604030504040204" pitchFamily="34" charset="0"/>
                          <a:cs typeface="Times New Roman" panose="02020603050405020304" pitchFamily="18" charset="0"/>
                        </a:rPr>
                      </a:br>
                      <a:r>
                        <a:rPr lang="en-PH" sz="1400" b="0" kern="100">
                          <a:effectLst/>
                          <a:latin typeface="Times New Roman" panose="02020603050405020304" pitchFamily="18" charset="0"/>
                          <a:ea typeface="Tahoma" panose="020B0604030504040204" pitchFamily="34" charset="0"/>
                          <a:cs typeface="Times New Roman" panose="02020603050405020304" pitchFamily="18" charset="0"/>
                        </a:rPr>
                        <a:t>Weather Station, Climate ID, Date, Time, Temp, Dew Point, Rel Humidity, Wind Dir, </a:t>
                      </a:r>
                      <a:br>
                        <a:rPr lang="en-PH" sz="1400" b="0" kern="100">
                          <a:effectLst/>
                          <a:latin typeface="Times New Roman" panose="02020603050405020304" pitchFamily="18" charset="0"/>
                          <a:ea typeface="Tahoma" panose="020B0604030504040204" pitchFamily="34" charset="0"/>
                          <a:cs typeface="Times New Roman" panose="02020603050405020304" pitchFamily="18" charset="0"/>
                        </a:rPr>
                      </a:br>
                      <a:r>
                        <a:rPr lang="en-PH" sz="1400" b="0" kern="100">
                          <a:effectLst/>
                          <a:latin typeface="Times New Roman" panose="02020603050405020304" pitchFamily="18" charset="0"/>
                          <a:ea typeface="Tahoma" panose="020B0604030504040204" pitchFamily="34" charset="0"/>
                          <a:cs typeface="Times New Roman" panose="02020603050405020304" pitchFamily="18" charset="0"/>
                        </a:rPr>
                        <a:t>Wind Speed, Visibility, </a:t>
                      </a:r>
                      <a:br>
                        <a:rPr lang="en-PH" sz="1400" b="0" kern="100">
                          <a:effectLst/>
                          <a:latin typeface="Times New Roman" panose="02020603050405020304" pitchFamily="18" charset="0"/>
                          <a:ea typeface="Tahoma" panose="020B0604030504040204" pitchFamily="34" charset="0"/>
                          <a:cs typeface="Times New Roman" panose="02020603050405020304" pitchFamily="18" charset="0"/>
                        </a:rPr>
                      </a:br>
                      <a:r>
                        <a:rPr lang="en-PH" sz="1400" b="0" kern="100">
                          <a:effectLst/>
                          <a:latin typeface="Times New Roman" panose="02020603050405020304" pitchFamily="18" charset="0"/>
                          <a:ea typeface="Tahoma" panose="020B0604030504040204" pitchFamily="34" charset="0"/>
                          <a:cs typeface="Times New Roman" panose="02020603050405020304" pitchFamily="18" charset="0"/>
                        </a:rPr>
                        <a:t>Air Pressure</a:t>
                      </a:r>
                    </a:p>
                  </a:txBody>
                  <a:tcPr marL="29182" marR="29182" marT="0" marB="0"/>
                </a:tc>
                <a:tc>
                  <a:txBody>
                    <a:bodyPr/>
                    <a:lstStyle/>
                    <a:p>
                      <a:pPr algn="ctr"/>
                      <a:r>
                        <a:rPr lang="en-US" sz="1400" b="1" kern="100">
                          <a:effectLst/>
                          <a:latin typeface="Times New Roman" panose="02020603050405020304" pitchFamily="18" charset="0"/>
                          <a:ea typeface="Tahoma" panose="020B0604030504040204" pitchFamily="34" charset="0"/>
                          <a:cs typeface="Times New Roman" panose="02020603050405020304" pitchFamily="18" charset="0"/>
                        </a:rPr>
                        <a:t>Yes</a:t>
                      </a:r>
                    </a:p>
                    <a:p>
                      <a:pPr algn="ctr"/>
                      <a:r>
                        <a:rPr lang="en-US" sz="1400" b="0" kern="100">
                          <a:effectLst/>
                          <a:latin typeface="Times New Roman" panose="02020603050405020304" pitchFamily="18" charset="0"/>
                          <a:ea typeface="Tahoma" panose="020B0604030504040204" pitchFamily="34" charset="0"/>
                          <a:cs typeface="Times New Roman" panose="02020603050405020304" pitchFamily="18" charset="0"/>
                        </a:rPr>
                        <a:t>(No. of data points: 35,065)</a:t>
                      </a:r>
                      <a:endParaRPr lang="en-PH" sz="1400" b="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extLst>
                  <a:ext uri="{0D108BD9-81ED-4DB2-BD59-A6C34878D82A}">
                    <a16:rowId xmlns:a16="http://schemas.microsoft.com/office/drawing/2014/main" val="3422224935"/>
                  </a:ext>
                </a:extLst>
              </a:tr>
              <a:tr h="567068">
                <a:tc>
                  <a:txBody>
                    <a:bodyPr/>
                    <a:lstStyle/>
                    <a:p>
                      <a:r>
                        <a:rPr lang="en-US" sz="1400" kern="100">
                          <a:effectLst/>
                          <a:latin typeface="Times New Roman" panose="02020603050405020304" pitchFamily="18" charset="0"/>
                          <a:cs typeface="Times New Roman" panose="02020603050405020304" pitchFamily="18" charset="0"/>
                        </a:rPr>
                        <a:t>mental_health_act_apprehensions_open_data.csv</a:t>
                      </a:r>
                      <a:br>
                        <a:rPr lang="en-US" sz="1400" kern="100">
                          <a:effectLst/>
                          <a:latin typeface="Times New Roman" panose="02020603050405020304" pitchFamily="18" charset="0"/>
                          <a:cs typeface="Times New Roman" panose="02020603050405020304" pitchFamily="18" charset="0"/>
                        </a:rPr>
                      </a:br>
                      <a:br>
                        <a:rPr lang="en-US" sz="1400" kern="100">
                          <a:effectLst/>
                          <a:latin typeface="Times New Roman" panose="02020603050405020304" pitchFamily="18" charset="0"/>
                          <a:cs typeface="Times New Roman" panose="02020603050405020304" pitchFamily="18" charset="0"/>
                        </a:rPr>
                      </a:br>
                      <a:r>
                        <a:rPr lang="en-US" sz="1400" u="sng" kern="100">
                          <a:effectLst/>
                          <a:latin typeface="Times New Roman" panose="02020603050405020304" pitchFamily="18" charset="0"/>
                          <a:cs typeface="Times New Roman" panose="02020603050405020304" pitchFamily="18" charset="0"/>
                          <a:hlinkClick r:id="rId6"/>
                        </a:rPr>
                        <a:t>https://data.torontopolice.on.ca/datasets/333c4e1c96314741a83425045b6a7642_0/explore</a:t>
                      </a:r>
                      <a:endParaRPr lang="en-PH" sz="1400" kern="100">
                        <a:effectLst/>
                        <a:latin typeface="Times New Roman" panose="02020603050405020304" pitchFamily="18" charset="0"/>
                        <a:cs typeface="Times New Roman" panose="02020603050405020304" pitchFamily="18" charset="0"/>
                      </a:endParaRPr>
                    </a:p>
                  </a:txBody>
                  <a:tcPr marL="29182" marR="29182" marT="0" marB="0"/>
                </a:tc>
                <a:tc>
                  <a:txBody>
                    <a:bodyPr/>
                    <a:lstStyle/>
                    <a:p>
                      <a:r>
                        <a:rPr lang="en-US" sz="1400" kern="100">
                          <a:effectLst/>
                          <a:latin typeface="Times New Roman" panose="02020603050405020304" pitchFamily="18" charset="0"/>
                          <a:cs typeface="Times New Roman" panose="02020603050405020304" pitchFamily="18" charset="0"/>
                        </a:rPr>
                        <a:t>Data on mental health-related law enforcement interventions since 2017, crucial for understanding the relationship between mental health issues and crime.</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PH" sz="1400" b="0" kern="100">
                          <a:effectLst/>
                          <a:latin typeface="Times New Roman" panose="02020603050405020304" pitchFamily="18" charset="0"/>
                          <a:ea typeface="Tahoma" panose="020B0604030504040204" pitchFamily="34" charset="0"/>
                          <a:cs typeface="Times New Roman" panose="02020603050405020304" pitchFamily="18" charset="0"/>
                        </a:rPr>
                        <a:t>Object ID, Event Num, Date, Year, Month, Day, Hour, Division, Premises, Apprehend Type, Sex, </a:t>
                      </a:r>
                      <a:br>
                        <a:rPr lang="en-PH" sz="1400" b="0" kern="100">
                          <a:effectLst/>
                          <a:latin typeface="Times New Roman" panose="02020603050405020304" pitchFamily="18" charset="0"/>
                          <a:ea typeface="Tahoma" panose="020B0604030504040204" pitchFamily="34" charset="0"/>
                          <a:cs typeface="Times New Roman" panose="02020603050405020304" pitchFamily="18" charset="0"/>
                        </a:rPr>
                      </a:br>
                      <a:r>
                        <a:rPr lang="en-PH" sz="1400" b="0" kern="100">
                          <a:effectLst/>
                          <a:latin typeface="Times New Roman" panose="02020603050405020304" pitchFamily="18" charset="0"/>
                          <a:ea typeface="Tahoma" panose="020B0604030504040204" pitchFamily="34" charset="0"/>
                          <a:cs typeface="Times New Roman" panose="02020603050405020304" pitchFamily="18" charset="0"/>
                        </a:rPr>
                        <a:t>Age </a:t>
                      </a:r>
                      <a:r>
                        <a:rPr lang="en-PH" sz="1400" b="0" kern="100" err="1">
                          <a:effectLst/>
                          <a:latin typeface="Times New Roman" panose="02020603050405020304" pitchFamily="18" charset="0"/>
                          <a:ea typeface="Tahoma" panose="020B0604030504040204" pitchFamily="34" charset="0"/>
                          <a:cs typeface="Times New Roman" panose="02020603050405020304" pitchFamily="18" charset="0"/>
                        </a:rPr>
                        <a:t>Gp</a:t>
                      </a:r>
                      <a:r>
                        <a:rPr lang="en-PH" sz="1400" b="0" kern="100">
                          <a:effectLst/>
                          <a:latin typeface="Times New Roman" panose="02020603050405020304" pitchFamily="18" charset="0"/>
                          <a:ea typeface="Tahoma" panose="020B0604030504040204" pitchFamily="34" charset="0"/>
                          <a:cs typeface="Times New Roman" panose="02020603050405020304" pitchFamily="18" charset="0"/>
                        </a:rPr>
                        <a:t>, Neighborhood</a:t>
                      </a:r>
                    </a:p>
                  </a:txBody>
                  <a:tcPr marL="29182" marR="29182" marT="0" marB="0"/>
                </a:tc>
                <a:tc>
                  <a:txBody>
                    <a:bodyPr/>
                    <a:lstStyle/>
                    <a:p>
                      <a:pPr algn="ctr"/>
                      <a:r>
                        <a:rPr lang="en-US" sz="1400" b="1" kern="100">
                          <a:effectLst/>
                          <a:latin typeface="Times New Roman" panose="02020603050405020304" pitchFamily="18" charset="0"/>
                          <a:cs typeface="Times New Roman" panose="02020603050405020304" pitchFamily="18" charset="0"/>
                        </a:rPr>
                        <a:t>Yes</a:t>
                      </a:r>
                    </a:p>
                    <a:p>
                      <a:pPr algn="ctr"/>
                      <a:r>
                        <a:rPr lang="en-US" sz="1400" b="0" kern="100">
                          <a:effectLst/>
                          <a:latin typeface="Times New Roman" panose="02020603050405020304" pitchFamily="18" charset="0"/>
                          <a:ea typeface="Tahoma" panose="020B0604030504040204" pitchFamily="34" charset="0"/>
                          <a:cs typeface="Times New Roman" panose="02020603050405020304" pitchFamily="18" charset="0"/>
                        </a:rPr>
                        <a:t>(No. of data points: 43,279)</a:t>
                      </a:r>
                      <a:endParaRPr lang="en-PH" sz="1400" b="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extLst>
                  <a:ext uri="{0D108BD9-81ED-4DB2-BD59-A6C34878D82A}">
                    <a16:rowId xmlns:a16="http://schemas.microsoft.com/office/drawing/2014/main" val="601303808"/>
                  </a:ext>
                </a:extLst>
              </a:tr>
            </a:tbl>
          </a:graphicData>
        </a:graphic>
      </p:graphicFrame>
      <p:sp>
        <p:nvSpPr>
          <p:cNvPr id="6" name="Title 1">
            <a:extLst>
              <a:ext uri="{FF2B5EF4-FFF2-40B4-BE49-F238E27FC236}">
                <a16:creationId xmlns:a16="http://schemas.microsoft.com/office/drawing/2014/main" id="{63C83E4C-314B-1158-78D8-2B72F53741B5}"/>
              </a:ext>
            </a:extLst>
          </p:cNvPr>
          <p:cNvSpPr txBox="1">
            <a:spLocks/>
          </p:cNvSpPr>
          <p:nvPr/>
        </p:nvSpPr>
        <p:spPr>
          <a:xfrm>
            <a:off x="886968" y="560363"/>
            <a:ext cx="10168128" cy="5072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400" b="1">
                <a:latin typeface="Times New Roman"/>
                <a:cs typeface="Times New Roman"/>
              </a:rPr>
              <a:t>Data Sources and Collections</a:t>
            </a:r>
            <a:endParaRPr lang="en-US" b="1">
              <a:latin typeface="Times New Roman"/>
              <a:cs typeface="Times New Roman"/>
            </a:endParaRPr>
          </a:p>
        </p:txBody>
      </p:sp>
    </p:spTree>
    <p:extLst>
      <p:ext uri="{BB962C8B-B14F-4D97-AF65-F5344CB8AC3E}">
        <p14:creationId xmlns:p14="http://schemas.microsoft.com/office/powerpoint/2010/main" val="264801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EDB3-73C8-B342-1DCC-A82B513C098F}"/>
              </a:ext>
            </a:extLst>
          </p:cNvPr>
          <p:cNvSpPr>
            <a:spLocks noGrp="1"/>
          </p:cNvSpPr>
          <p:nvPr>
            <p:ph type="title"/>
          </p:nvPr>
        </p:nvSpPr>
        <p:spPr>
          <a:xfrm>
            <a:off x="886968" y="560363"/>
            <a:ext cx="10168128" cy="507224"/>
          </a:xfrm>
        </p:spPr>
        <p:txBody>
          <a:bodyPr>
            <a:normAutofit/>
          </a:bodyPr>
          <a:lstStyle/>
          <a:p>
            <a:r>
              <a:rPr lang="en-US" sz="2400" b="1">
                <a:latin typeface="Times New Roman"/>
                <a:cs typeface="Times New Roman"/>
              </a:rPr>
              <a:t>Data Sources and Collections</a:t>
            </a:r>
            <a:endParaRPr lang="en-US" b="1">
              <a:latin typeface="Times New Roman"/>
              <a:cs typeface="Times New Roman"/>
            </a:endParaRPr>
          </a:p>
        </p:txBody>
      </p:sp>
      <p:graphicFrame>
        <p:nvGraphicFramePr>
          <p:cNvPr id="3" name="Table 2">
            <a:extLst>
              <a:ext uri="{FF2B5EF4-FFF2-40B4-BE49-F238E27FC236}">
                <a16:creationId xmlns:a16="http://schemas.microsoft.com/office/drawing/2014/main" id="{C17D6136-4C62-4871-A438-78C33F67E29A}"/>
              </a:ext>
            </a:extLst>
          </p:cNvPr>
          <p:cNvGraphicFramePr>
            <a:graphicFrameLocks noGrp="1"/>
          </p:cNvGraphicFramePr>
          <p:nvPr>
            <p:extLst>
              <p:ext uri="{D42A27DB-BD31-4B8C-83A1-F6EECF244321}">
                <p14:modId xmlns:p14="http://schemas.microsoft.com/office/powerpoint/2010/main" val="3501015900"/>
              </p:ext>
            </p:extLst>
          </p:nvPr>
        </p:nvGraphicFramePr>
        <p:xfrm>
          <a:off x="589281" y="1238775"/>
          <a:ext cx="11165840" cy="5120640"/>
        </p:xfrm>
        <a:graphic>
          <a:graphicData uri="http://schemas.openxmlformats.org/drawingml/2006/table">
            <a:tbl>
              <a:tblPr firstRow="1" firstCol="1" bandRow="1">
                <a:tableStyleId>{69012ECD-51FC-41F1-AA8D-1B2483CD663E}</a:tableStyleId>
              </a:tblPr>
              <a:tblGrid>
                <a:gridCol w="3952239">
                  <a:extLst>
                    <a:ext uri="{9D8B030D-6E8A-4147-A177-3AD203B41FA5}">
                      <a16:colId xmlns:a16="http://schemas.microsoft.com/office/drawing/2014/main" val="2529216035"/>
                    </a:ext>
                  </a:extLst>
                </a:gridCol>
                <a:gridCol w="3139440">
                  <a:extLst>
                    <a:ext uri="{9D8B030D-6E8A-4147-A177-3AD203B41FA5}">
                      <a16:colId xmlns:a16="http://schemas.microsoft.com/office/drawing/2014/main" val="82379999"/>
                    </a:ext>
                  </a:extLst>
                </a:gridCol>
                <a:gridCol w="2268548">
                  <a:extLst>
                    <a:ext uri="{9D8B030D-6E8A-4147-A177-3AD203B41FA5}">
                      <a16:colId xmlns:a16="http://schemas.microsoft.com/office/drawing/2014/main" val="3934808669"/>
                    </a:ext>
                  </a:extLst>
                </a:gridCol>
                <a:gridCol w="1805613">
                  <a:extLst>
                    <a:ext uri="{9D8B030D-6E8A-4147-A177-3AD203B41FA5}">
                      <a16:colId xmlns:a16="http://schemas.microsoft.com/office/drawing/2014/main" val="2122499590"/>
                    </a:ext>
                  </a:extLst>
                </a:gridCol>
              </a:tblGrid>
              <a:tr h="104284">
                <a:tc>
                  <a:txBody>
                    <a:bodyPr/>
                    <a:lstStyle/>
                    <a:p>
                      <a:pPr algn="ctr"/>
                      <a:r>
                        <a:rPr lang="en-US" sz="1400" kern="100">
                          <a:effectLst/>
                          <a:latin typeface="Times New Roman" panose="02020603050405020304" pitchFamily="18" charset="0"/>
                          <a:cs typeface="Times New Roman" panose="02020603050405020304" pitchFamily="18" charset="0"/>
                        </a:rPr>
                        <a:t>Dataset Name</a:t>
                      </a:r>
                    </a:p>
                    <a:p>
                      <a:pPr algn="ctr"/>
                      <a:r>
                        <a:rPr lang="en-US" sz="1400" kern="100">
                          <a:effectLst/>
                          <a:latin typeface="Times New Roman" panose="02020603050405020304" pitchFamily="18" charset="0"/>
                          <a:cs typeface="Times New Roman" panose="02020603050405020304" pitchFamily="18" charset="0"/>
                        </a:rPr>
                        <a:t>(Source URL)</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US" sz="1400" kern="100">
                          <a:effectLst/>
                          <a:latin typeface="Times New Roman" panose="02020603050405020304" pitchFamily="18" charset="0"/>
                          <a:cs typeface="Times New Roman" panose="02020603050405020304" pitchFamily="18" charset="0"/>
                        </a:rPr>
                        <a:t>Dataset Description</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Attributes</a:t>
                      </a:r>
                    </a:p>
                  </a:txBody>
                  <a:tcPr marL="29182" marR="29182" marT="0" marB="0"/>
                </a:tc>
                <a:tc>
                  <a:txBody>
                    <a:bodyPr/>
                    <a:lstStyle/>
                    <a:p>
                      <a:pPr algn="ctr"/>
                      <a:r>
                        <a:rPr lang="en-US" sz="1400" kern="100">
                          <a:effectLst/>
                          <a:latin typeface="Times New Roman" panose="02020603050405020304" pitchFamily="18" charset="0"/>
                          <a:ea typeface="Tahoma" panose="020B0604030504040204" pitchFamily="34" charset="0"/>
                          <a:cs typeface="Times New Roman" panose="02020603050405020304" pitchFamily="18" charset="0"/>
                        </a:rPr>
                        <a:t>Big Data Source </a:t>
                      </a:r>
                      <a:br>
                        <a:rPr lang="en-US" sz="1400" kern="100">
                          <a:effectLst/>
                          <a:latin typeface="Times New Roman" panose="02020603050405020304" pitchFamily="18" charset="0"/>
                          <a:ea typeface="Tahoma" panose="020B0604030504040204" pitchFamily="34" charset="0"/>
                          <a:cs typeface="Times New Roman" panose="02020603050405020304" pitchFamily="18" charset="0"/>
                        </a:rPr>
                      </a:br>
                      <a:r>
                        <a:rPr lang="en-US" sz="1400" kern="100">
                          <a:effectLst/>
                          <a:latin typeface="Times New Roman" panose="02020603050405020304" pitchFamily="18" charset="0"/>
                          <a:ea typeface="Tahoma" panose="020B0604030504040204" pitchFamily="34" charset="0"/>
                          <a:cs typeface="Times New Roman" panose="02020603050405020304" pitchFamily="18" charset="0"/>
                        </a:rPr>
                        <a:t>(&gt; 10,000 data points)</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extLst>
                  <a:ext uri="{0D108BD9-81ED-4DB2-BD59-A6C34878D82A}">
                    <a16:rowId xmlns:a16="http://schemas.microsoft.com/office/drawing/2014/main" val="4223304466"/>
                  </a:ext>
                </a:extLst>
              </a:tr>
              <a:tr h="661580">
                <a:tc>
                  <a:txBody>
                    <a:bodyPr/>
                    <a:lstStyle/>
                    <a:p>
                      <a:r>
                        <a:rPr lang="en-US" sz="1400" kern="100">
                          <a:effectLst/>
                          <a:latin typeface="Times New Roman" panose="02020603050405020304" pitchFamily="18" charset="0"/>
                          <a:cs typeface="Times New Roman" panose="02020603050405020304" pitchFamily="18" charset="0"/>
                        </a:rPr>
                        <a:t>unemployment_canada.csv</a:t>
                      </a:r>
                      <a:br>
                        <a:rPr lang="en-US" sz="1400" kern="100">
                          <a:effectLst/>
                          <a:latin typeface="Times New Roman" panose="02020603050405020304" pitchFamily="18" charset="0"/>
                          <a:cs typeface="Times New Roman" panose="02020603050405020304" pitchFamily="18" charset="0"/>
                        </a:rPr>
                      </a:br>
                      <a:br>
                        <a:rPr lang="en-US" sz="1400" kern="100">
                          <a:effectLst/>
                          <a:latin typeface="Times New Roman" panose="02020603050405020304" pitchFamily="18" charset="0"/>
                          <a:cs typeface="Times New Roman" panose="02020603050405020304" pitchFamily="18" charset="0"/>
                        </a:rPr>
                      </a:br>
                      <a:r>
                        <a:rPr lang="en-US" sz="1400" u="sng" kern="100">
                          <a:effectLst/>
                          <a:latin typeface="Times New Roman" panose="02020603050405020304" pitchFamily="18" charset="0"/>
                          <a:cs typeface="Times New Roman" panose="02020603050405020304" pitchFamily="18" charset="0"/>
                          <a:hlinkClick r:id="rId2"/>
                        </a:rPr>
                        <a:t>https://www.kaggle.com/datasets/pienik/unemployment-in-canada-by-province-1976-present</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solidFill>
                      <a:schemeClr val="bg1"/>
                    </a:solidFill>
                  </a:tcPr>
                </a:tc>
                <a:tc>
                  <a:txBody>
                    <a:bodyPr/>
                    <a:lstStyle/>
                    <a:p>
                      <a:pPr algn="l"/>
                      <a:r>
                        <a:rPr lang="en-US" sz="1400" kern="100">
                          <a:effectLst/>
                          <a:latin typeface="Times New Roman" panose="02020603050405020304" pitchFamily="18" charset="0"/>
                          <a:cs typeface="Times New Roman" panose="02020603050405020304" pitchFamily="18" charset="0"/>
                        </a:rPr>
                        <a:t>Statistics on unemployment rates across different regions, to examine economic influences on crime.</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solidFill>
                      <a:schemeClr val="bg1"/>
                    </a:solidFill>
                  </a:tcPr>
                </a:tc>
                <a:tc>
                  <a:txBody>
                    <a:bodyPr/>
                    <a:lstStyle/>
                    <a:p>
                      <a:pPr algn="ct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Province, Sex, Age </a:t>
                      </a:r>
                      <a:r>
                        <a:rPr lang="en-PH" sz="1400" kern="100" err="1">
                          <a:effectLst/>
                          <a:latin typeface="Times New Roman" panose="02020603050405020304" pitchFamily="18" charset="0"/>
                          <a:ea typeface="Tahoma" panose="020B0604030504040204" pitchFamily="34" charset="0"/>
                          <a:cs typeface="Times New Roman" panose="02020603050405020304" pitchFamily="18" charset="0"/>
                        </a:rPr>
                        <a:t>Gp</a:t>
                      </a: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 Employment, FTE, </a:t>
                      </a:r>
                      <a:r>
                        <a:rPr lang="en-PH" sz="1400" kern="100" err="1">
                          <a:effectLst/>
                          <a:latin typeface="Times New Roman" panose="02020603050405020304" pitchFamily="18" charset="0"/>
                          <a:ea typeface="Tahoma" panose="020B0604030504040204" pitchFamily="34" charset="0"/>
                          <a:cs typeface="Times New Roman" panose="02020603050405020304" pitchFamily="18" charset="0"/>
                        </a:rPr>
                        <a:t>Labour</a:t>
                      </a: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 PTE, Population, Unemployment rate, Employment rate</a:t>
                      </a:r>
                    </a:p>
                  </a:txBody>
                  <a:tcPr marL="29182" marR="29182" marT="0" marB="0">
                    <a:solidFill>
                      <a:schemeClr val="bg1"/>
                    </a:solidFill>
                  </a:tcPr>
                </a:tc>
                <a:tc>
                  <a:txBody>
                    <a:bodyPr/>
                    <a:lstStyle/>
                    <a:p>
                      <a:pPr algn="ctr"/>
                      <a:r>
                        <a:rPr lang="en-US" sz="1400" kern="100">
                          <a:effectLst/>
                          <a:latin typeface="Times New Roman" panose="02020603050405020304" pitchFamily="18" charset="0"/>
                          <a:cs typeface="Times New Roman" panose="02020603050405020304" pitchFamily="18" charset="0"/>
                        </a:rPr>
                        <a:t>No</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solidFill>
                      <a:schemeClr val="bg1"/>
                    </a:solidFill>
                  </a:tcPr>
                </a:tc>
                <a:extLst>
                  <a:ext uri="{0D108BD9-81ED-4DB2-BD59-A6C34878D82A}">
                    <a16:rowId xmlns:a16="http://schemas.microsoft.com/office/drawing/2014/main" val="269084740"/>
                  </a:ext>
                </a:extLst>
              </a:tr>
              <a:tr h="661580">
                <a:tc>
                  <a:txBody>
                    <a:bodyPr/>
                    <a:lstStyle/>
                    <a:p>
                      <a:r>
                        <a:rPr lang="en-US" sz="1400" kern="100" err="1">
                          <a:effectLst/>
                          <a:latin typeface="Times New Roman" panose="02020603050405020304" pitchFamily="18" charset="0"/>
                          <a:cs typeface="Times New Roman" panose="02020603050405020304" pitchFamily="18" charset="0"/>
                        </a:rPr>
                        <a:t>race_based_data.csv</a:t>
                      </a:r>
                      <a:br>
                        <a:rPr lang="en-US" sz="1400" kern="100">
                          <a:effectLst/>
                          <a:latin typeface="Times New Roman" panose="02020603050405020304" pitchFamily="18" charset="0"/>
                          <a:cs typeface="Times New Roman" panose="02020603050405020304" pitchFamily="18" charset="0"/>
                        </a:rPr>
                      </a:br>
                      <a:br>
                        <a:rPr lang="en-US" sz="1400" kern="100">
                          <a:effectLst/>
                          <a:latin typeface="Times New Roman" panose="02020603050405020304" pitchFamily="18" charset="0"/>
                          <a:cs typeface="Times New Roman" panose="02020603050405020304" pitchFamily="18" charset="0"/>
                        </a:rPr>
                      </a:br>
                      <a:r>
                        <a:rPr lang="en-US" sz="1400" u="sng" kern="100">
                          <a:effectLst/>
                          <a:latin typeface="Times New Roman" panose="02020603050405020304" pitchFamily="18" charset="0"/>
                          <a:cs typeface="Times New Roman" panose="02020603050405020304" pitchFamily="18" charset="0"/>
                          <a:hlinkClick r:id="rId3"/>
                        </a:rPr>
                        <a:t>https://data.torontopolice.on.ca/datasets/TorontoPS::use-of-force-location-of-occurrences-rbdc-uof-tbl-003/explore</a:t>
                      </a:r>
                      <a:endParaRPr lang="en-PH" sz="1400" kern="100">
                        <a:effectLst/>
                        <a:latin typeface="Times New Roman" panose="02020603050405020304" pitchFamily="18" charset="0"/>
                        <a:cs typeface="Times New Roman" panose="02020603050405020304" pitchFamily="18" charset="0"/>
                      </a:endParaRPr>
                    </a:p>
                  </a:txBody>
                  <a:tcPr marL="29182" marR="29182" marT="0" marB="0"/>
                </a:tc>
                <a:tc>
                  <a:txBody>
                    <a:bodyPr/>
                    <a:lstStyle/>
                    <a:p>
                      <a:r>
                        <a:rPr lang="en-US" sz="1400" kern="100">
                          <a:effectLst/>
                          <a:latin typeface="Times New Roman" panose="02020603050405020304" pitchFamily="18" charset="0"/>
                          <a:cs typeface="Times New Roman" panose="02020603050405020304" pitchFamily="18" charset="0"/>
                        </a:rPr>
                        <a:t>Information on the racial demographics of individuals involved in criminal incidents, to explore racial disparities in crime rates.</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Type of incident, Location, Perceived Race, Incident ID, Object ID</a:t>
                      </a:r>
                    </a:p>
                  </a:txBody>
                  <a:tcPr marL="29182" marR="29182" marT="0" marB="0"/>
                </a:tc>
                <a:tc>
                  <a:txBody>
                    <a:bodyPr/>
                    <a:lstStyle/>
                    <a:p>
                      <a:pPr algn="ctr"/>
                      <a:r>
                        <a:rPr lang="en-US" sz="1400" kern="100">
                          <a:effectLst/>
                          <a:latin typeface="Times New Roman" panose="02020603050405020304" pitchFamily="18" charset="0"/>
                          <a:cs typeface="Times New Roman" panose="02020603050405020304" pitchFamily="18" charset="0"/>
                        </a:rPr>
                        <a:t>No</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extLst>
                  <a:ext uri="{0D108BD9-81ED-4DB2-BD59-A6C34878D82A}">
                    <a16:rowId xmlns:a16="http://schemas.microsoft.com/office/drawing/2014/main" val="1577056612"/>
                  </a:ext>
                </a:extLst>
              </a:tr>
              <a:tr h="472557">
                <a:tc>
                  <a:txBody>
                    <a:bodyPr/>
                    <a:lstStyle/>
                    <a:p>
                      <a:r>
                        <a:rPr lang="en-US" sz="1400" kern="100">
                          <a:effectLst/>
                          <a:latin typeface="Times New Roman" panose="02020603050405020304" pitchFamily="18" charset="0"/>
                          <a:cs typeface="Times New Roman" panose="02020603050405020304" pitchFamily="18" charset="0"/>
                        </a:rPr>
                        <a:t>budget_by_command.csv</a:t>
                      </a:r>
                      <a:br>
                        <a:rPr lang="en-US" sz="1400" kern="100">
                          <a:effectLst/>
                          <a:latin typeface="Times New Roman" panose="02020603050405020304" pitchFamily="18" charset="0"/>
                          <a:cs typeface="Times New Roman" panose="02020603050405020304" pitchFamily="18" charset="0"/>
                        </a:rPr>
                      </a:br>
                      <a:br>
                        <a:rPr lang="en-US" sz="1400" kern="100">
                          <a:effectLst/>
                          <a:latin typeface="Times New Roman" panose="02020603050405020304" pitchFamily="18" charset="0"/>
                          <a:cs typeface="Times New Roman" panose="02020603050405020304" pitchFamily="18" charset="0"/>
                        </a:rPr>
                      </a:br>
                      <a:r>
                        <a:rPr lang="en-US" sz="1400" u="sng" kern="100">
                          <a:effectLst/>
                          <a:latin typeface="Times New Roman" panose="02020603050405020304" pitchFamily="18" charset="0"/>
                          <a:cs typeface="Times New Roman" panose="02020603050405020304" pitchFamily="18" charset="0"/>
                          <a:hlinkClick r:id="rId4"/>
                        </a:rPr>
                        <a:t>https://data.torontopolice.on.ca/datasets/TorontoPS::budget-by-command/explore</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r>
                        <a:rPr lang="en-US" sz="1400" kern="100">
                          <a:effectLst/>
                          <a:latin typeface="Times New Roman" panose="02020603050405020304" pitchFamily="18" charset="0"/>
                          <a:cs typeface="Times New Roman" panose="02020603050405020304" pitchFamily="18" charset="0"/>
                        </a:rPr>
                        <a:t>Financial data detailing law enforcement budgets, to assess the effect of resource allocation on crime prevention and resolution.</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Year, Metric, Organization, Command, Category, Amount, Object ID</a:t>
                      </a:r>
                    </a:p>
                  </a:txBody>
                  <a:tcPr marL="29182" marR="29182" marT="0" marB="0"/>
                </a:tc>
                <a:tc>
                  <a:txBody>
                    <a:bodyPr/>
                    <a:lstStyle/>
                    <a:p>
                      <a:pPr algn="ctr"/>
                      <a:r>
                        <a:rPr lang="en-US" sz="1400" kern="100">
                          <a:effectLst/>
                          <a:latin typeface="Times New Roman" panose="02020603050405020304" pitchFamily="18" charset="0"/>
                          <a:cs typeface="Times New Roman" panose="02020603050405020304" pitchFamily="18" charset="0"/>
                        </a:rPr>
                        <a:t>No</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extLst>
                  <a:ext uri="{0D108BD9-81ED-4DB2-BD59-A6C34878D82A}">
                    <a16:rowId xmlns:a16="http://schemas.microsoft.com/office/drawing/2014/main" val="1953091428"/>
                  </a:ext>
                </a:extLst>
              </a:tr>
              <a:tr h="472557">
                <a:tc>
                  <a:txBody>
                    <a:bodyPr/>
                    <a:lstStyle/>
                    <a:p>
                      <a:r>
                        <a:rPr lang="en-US" sz="1400" kern="100">
                          <a:effectLst/>
                          <a:latin typeface="Times New Roman" panose="02020603050405020304" pitchFamily="18" charset="0"/>
                          <a:cs typeface="Times New Roman" panose="02020603050405020304" pitchFamily="18" charset="0"/>
                        </a:rPr>
                        <a:t>staffing_by_command.csv</a:t>
                      </a:r>
                      <a:br>
                        <a:rPr lang="en-US" sz="1400" kern="100">
                          <a:effectLst/>
                          <a:latin typeface="Times New Roman" panose="02020603050405020304" pitchFamily="18" charset="0"/>
                          <a:cs typeface="Times New Roman" panose="02020603050405020304" pitchFamily="18" charset="0"/>
                        </a:rPr>
                      </a:br>
                      <a:br>
                        <a:rPr lang="en-US" sz="1400" kern="100">
                          <a:effectLst/>
                          <a:latin typeface="Times New Roman" panose="02020603050405020304" pitchFamily="18" charset="0"/>
                          <a:cs typeface="Times New Roman" panose="02020603050405020304" pitchFamily="18" charset="0"/>
                        </a:rPr>
                      </a:br>
                      <a:r>
                        <a:rPr lang="en-US" sz="1400" u="sng" kern="100">
                          <a:effectLst/>
                          <a:latin typeface="Times New Roman" panose="02020603050405020304" pitchFamily="18" charset="0"/>
                          <a:cs typeface="Times New Roman" panose="02020603050405020304" pitchFamily="18" charset="0"/>
                          <a:hlinkClick r:id="rId5"/>
                        </a:rPr>
                        <a:t>https://data.torontopolice.on.ca/datasets/2c5dcbc96e65479389d75f7e65001658_0/explore</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r>
                        <a:rPr lang="en-US" sz="1400" kern="100">
                          <a:effectLst/>
                          <a:latin typeface="Times New Roman" panose="02020603050405020304" pitchFamily="18" charset="0"/>
                          <a:cs typeface="Times New Roman" panose="02020603050405020304" pitchFamily="18" charset="0"/>
                        </a:rPr>
                        <a:t>Details on law enforcement staffing levels, to investigate the impact of manpower on crime rates and response times.</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Year, Metric, Command, Category, Count, Object ID</a:t>
                      </a:r>
                    </a:p>
                  </a:txBody>
                  <a:tcPr marL="29182" marR="29182" marT="0" marB="0"/>
                </a:tc>
                <a:tc>
                  <a:txBody>
                    <a:bodyPr/>
                    <a:lstStyle/>
                    <a:p>
                      <a:pPr algn="ctr"/>
                      <a:r>
                        <a:rPr lang="en-US" sz="1400" kern="100">
                          <a:effectLst/>
                          <a:latin typeface="Times New Roman" panose="02020603050405020304" pitchFamily="18" charset="0"/>
                          <a:cs typeface="Times New Roman" panose="02020603050405020304" pitchFamily="18" charset="0"/>
                        </a:rPr>
                        <a:t>No</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extLst>
                  <a:ext uri="{0D108BD9-81ED-4DB2-BD59-A6C34878D82A}">
                    <a16:rowId xmlns:a16="http://schemas.microsoft.com/office/drawing/2014/main" val="2871032290"/>
                  </a:ext>
                </a:extLst>
              </a:tr>
              <a:tr h="472557">
                <a:tc>
                  <a:txBody>
                    <a:bodyPr/>
                    <a:lstStyle/>
                    <a:p>
                      <a:r>
                        <a:rPr lang="en-US" sz="1400" kern="100">
                          <a:effectLst/>
                          <a:latin typeface="Times New Roman" panose="02020603050405020304" pitchFamily="18" charset="0"/>
                          <a:cs typeface="Times New Roman" panose="02020603050405020304" pitchFamily="18" charset="0"/>
                        </a:rPr>
                        <a:t>victims_of_crime.csv</a:t>
                      </a:r>
                      <a:br>
                        <a:rPr lang="en-US" sz="1400" kern="100">
                          <a:effectLst/>
                          <a:latin typeface="Times New Roman" panose="02020603050405020304" pitchFamily="18" charset="0"/>
                          <a:cs typeface="Times New Roman" panose="02020603050405020304" pitchFamily="18" charset="0"/>
                        </a:rPr>
                      </a:br>
                      <a:br>
                        <a:rPr lang="en-US" sz="1400" kern="100">
                          <a:effectLst/>
                          <a:latin typeface="Times New Roman" panose="02020603050405020304" pitchFamily="18" charset="0"/>
                          <a:cs typeface="Times New Roman" panose="02020603050405020304" pitchFamily="18" charset="0"/>
                        </a:rPr>
                      </a:br>
                      <a:r>
                        <a:rPr lang="en-US" sz="1400" u="sng" kern="100">
                          <a:effectLst/>
                          <a:latin typeface="Times New Roman" panose="02020603050405020304" pitchFamily="18" charset="0"/>
                          <a:cs typeface="Times New Roman" panose="02020603050405020304" pitchFamily="18" charset="0"/>
                          <a:hlinkClick r:id="rId6"/>
                        </a:rPr>
                        <a:t>https://data.torontopolice.on.ca/datasets/victims-of-crime-asr-vc-tbl-001/explore</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r>
                        <a:rPr lang="en-US" sz="1400" kern="100">
                          <a:effectLst/>
                          <a:latin typeface="Times New Roman" panose="02020603050405020304" pitchFamily="18" charset="0"/>
                          <a:cs typeface="Times New Roman" panose="02020603050405020304" pitchFamily="18" charset="0"/>
                        </a:rPr>
                        <a:t>Data on crime victims, providing insights into victimology and crime impact on different demographics.</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tc>
                  <a:txBody>
                    <a:bodyPr/>
                    <a:lstStyle/>
                    <a:p>
                      <a:pPr algn="ct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Year, Category, Subtype, Assault, Sex, Age </a:t>
                      </a:r>
                      <a:r>
                        <a:rPr lang="en-PH" sz="1400" kern="100" err="1">
                          <a:effectLst/>
                          <a:latin typeface="Times New Roman" panose="02020603050405020304" pitchFamily="18" charset="0"/>
                          <a:ea typeface="Tahoma" panose="020B0604030504040204" pitchFamily="34" charset="0"/>
                          <a:cs typeface="Times New Roman" panose="02020603050405020304" pitchFamily="18" charset="0"/>
                        </a:rPr>
                        <a:t>Gp</a:t>
                      </a:r>
                      <a:r>
                        <a:rPr lang="en-PH" sz="1400" kern="100">
                          <a:effectLst/>
                          <a:latin typeface="Times New Roman" panose="02020603050405020304" pitchFamily="18" charset="0"/>
                          <a:ea typeface="Tahoma" panose="020B0604030504040204" pitchFamily="34" charset="0"/>
                          <a:cs typeface="Times New Roman" panose="02020603050405020304" pitchFamily="18" charset="0"/>
                        </a:rPr>
                        <a:t>, Count, Object ID</a:t>
                      </a:r>
                    </a:p>
                  </a:txBody>
                  <a:tcPr marL="29182" marR="29182" marT="0" marB="0"/>
                </a:tc>
                <a:tc>
                  <a:txBody>
                    <a:bodyPr/>
                    <a:lstStyle/>
                    <a:p>
                      <a:pPr algn="ctr"/>
                      <a:r>
                        <a:rPr lang="en-US" sz="1400" kern="100">
                          <a:effectLst/>
                          <a:latin typeface="Times New Roman" panose="02020603050405020304" pitchFamily="18" charset="0"/>
                          <a:cs typeface="Times New Roman" panose="02020603050405020304" pitchFamily="18" charset="0"/>
                        </a:rPr>
                        <a:t>No</a:t>
                      </a:r>
                      <a:endParaRPr lang="en-PH" sz="1400" kern="100">
                        <a:effectLst/>
                        <a:latin typeface="Times New Roman" panose="02020603050405020304" pitchFamily="18" charset="0"/>
                        <a:ea typeface="Tahoma" panose="020B0604030504040204" pitchFamily="34" charset="0"/>
                        <a:cs typeface="Times New Roman" panose="02020603050405020304" pitchFamily="18" charset="0"/>
                      </a:endParaRPr>
                    </a:p>
                  </a:txBody>
                  <a:tcPr marL="29182" marR="29182" marT="0" marB="0"/>
                </a:tc>
                <a:extLst>
                  <a:ext uri="{0D108BD9-81ED-4DB2-BD59-A6C34878D82A}">
                    <a16:rowId xmlns:a16="http://schemas.microsoft.com/office/drawing/2014/main" val="3211968832"/>
                  </a:ext>
                </a:extLst>
              </a:tr>
            </a:tbl>
          </a:graphicData>
        </a:graphic>
      </p:graphicFrame>
    </p:spTree>
    <p:extLst>
      <p:ext uri="{BB962C8B-B14F-4D97-AF65-F5344CB8AC3E}">
        <p14:creationId xmlns:p14="http://schemas.microsoft.com/office/powerpoint/2010/main" val="71400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D036-D393-C819-9599-95DD34EBE20D}"/>
              </a:ext>
            </a:extLst>
          </p:cNvPr>
          <p:cNvSpPr>
            <a:spLocks noGrp="1"/>
          </p:cNvSpPr>
          <p:nvPr>
            <p:ph type="title"/>
          </p:nvPr>
        </p:nvSpPr>
        <p:spPr>
          <a:xfrm>
            <a:off x="833276" y="604341"/>
            <a:ext cx="5477198" cy="745093"/>
          </a:xfrm>
        </p:spPr>
        <p:txBody>
          <a:bodyPr>
            <a:noAutofit/>
          </a:bodyPr>
          <a:lstStyle/>
          <a:p>
            <a:r>
              <a:rPr lang="en-US" sz="4400">
                <a:latin typeface="Times New Roman"/>
                <a:cs typeface="Times New Roman"/>
              </a:rPr>
              <a:t>Data Flow Diagram</a:t>
            </a:r>
          </a:p>
        </p:txBody>
      </p:sp>
      <p:sp>
        <p:nvSpPr>
          <p:cNvPr id="7" name="TextBox 6">
            <a:extLst>
              <a:ext uri="{FF2B5EF4-FFF2-40B4-BE49-F238E27FC236}">
                <a16:creationId xmlns:a16="http://schemas.microsoft.com/office/drawing/2014/main" id="{FD29BC12-624B-98D8-366D-97C0248FEB03}"/>
              </a:ext>
            </a:extLst>
          </p:cNvPr>
          <p:cNvSpPr txBox="1"/>
          <p:nvPr/>
        </p:nvSpPr>
        <p:spPr>
          <a:xfrm>
            <a:off x="3571875" y="1714500"/>
            <a:ext cx="184731" cy="369332"/>
          </a:xfrm>
          <a:prstGeom prst="rect">
            <a:avLst/>
          </a:prstGeom>
          <a:noFill/>
        </p:spPr>
        <p:txBody>
          <a:bodyPr wrap="none" rtlCol="0">
            <a:spAutoFit/>
          </a:bodyPr>
          <a:lstStyle/>
          <a:p>
            <a:endParaRPr lang="en-US"/>
          </a:p>
        </p:txBody>
      </p:sp>
      <p:pic>
        <p:nvPicPr>
          <p:cNvPr id="4" name="Picture 3" descr="A diagram of a data flow&#10;&#10;Description automatically generated">
            <a:extLst>
              <a:ext uri="{FF2B5EF4-FFF2-40B4-BE49-F238E27FC236}">
                <a16:creationId xmlns:a16="http://schemas.microsoft.com/office/drawing/2014/main" id="{49EA56D4-6707-9E61-4B7D-E3FA5D924BBB}"/>
              </a:ext>
            </a:extLst>
          </p:cNvPr>
          <p:cNvPicPr>
            <a:picLocks noChangeAspect="1"/>
          </p:cNvPicPr>
          <p:nvPr/>
        </p:nvPicPr>
        <p:blipFill rotWithShape="1">
          <a:blip r:embed="rId2">
            <a:extLst>
              <a:ext uri="{28A0092B-C50C-407E-A947-70E740481C1C}">
                <a14:useLocalDpi xmlns:a14="http://schemas.microsoft.com/office/drawing/2010/main" val="0"/>
              </a:ext>
            </a:extLst>
          </a:blip>
          <a:srcRect b="42500"/>
          <a:stretch/>
        </p:blipFill>
        <p:spPr>
          <a:xfrm>
            <a:off x="176729" y="1697266"/>
            <a:ext cx="5310738" cy="4920243"/>
          </a:xfrm>
          <a:prstGeom prst="rect">
            <a:avLst/>
          </a:prstGeom>
          <a:ln>
            <a:solidFill>
              <a:schemeClr val="tx1"/>
            </a:solidFill>
          </a:ln>
        </p:spPr>
      </p:pic>
      <p:pic>
        <p:nvPicPr>
          <p:cNvPr id="5" name="Picture 4">
            <a:extLst>
              <a:ext uri="{FF2B5EF4-FFF2-40B4-BE49-F238E27FC236}">
                <a16:creationId xmlns:a16="http://schemas.microsoft.com/office/drawing/2014/main" id="{1E3C0DEC-6230-72CF-8375-90F0CF499331}"/>
              </a:ext>
            </a:extLst>
          </p:cNvPr>
          <p:cNvPicPr>
            <a:picLocks noChangeAspect="1"/>
          </p:cNvPicPr>
          <p:nvPr/>
        </p:nvPicPr>
        <p:blipFill rotWithShape="1">
          <a:blip r:embed="rId2">
            <a:extLst>
              <a:ext uri="{28A0092B-C50C-407E-A947-70E740481C1C}">
                <a14:useLocalDpi xmlns:a14="http://schemas.microsoft.com/office/drawing/2010/main" val="0"/>
              </a:ext>
            </a:extLst>
          </a:blip>
          <a:srcRect t="52986"/>
          <a:stretch/>
        </p:blipFill>
        <p:spPr>
          <a:xfrm>
            <a:off x="5597565" y="1702646"/>
            <a:ext cx="6495259" cy="4920243"/>
          </a:xfrm>
          <a:prstGeom prst="rect">
            <a:avLst/>
          </a:prstGeom>
          <a:ln>
            <a:solidFill>
              <a:schemeClr val="tx1"/>
            </a:solidFill>
          </a:ln>
        </p:spPr>
      </p:pic>
    </p:spTree>
    <p:extLst>
      <p:ext uri="{BB962C8B-B14F-4D97-AF65-F5344CB8AC3E}">
        <p14:creationId xmlns:p14="http://schemas.microsoft.com/office/powerpoint/2010/main" val="93509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CA97-EE1B-A401-5AE8-FB547CC2C4FF}"/>
              </a:ext>
            </a:extLst>
          </p:cNvPr>
          <p:cNvSpPr>
            <a:spLocks noGrp="1"/>
          </p:cNvSpPr>
          <p:nvPr>
            <p:ph type="title"/>
          </p:nvPr>
        </p:nvSpPr>
        <p:spPr>
          <a:xfrm>
            <a:off x="646645" y="500063"/>
            <a:ext cx="10168128" cy="1163677"/>
          </a:xfrm>
        </p:spPr>
        <p:txBody>
          <a:bodyPr/>
          <a:lstStyle/>
          <a:p>
            <a:r>
              <a:rPr lang="en-US" sz="2400" b="1">
                <a:latin typeface="Times New Roman"/>
                <a:cs typeface="Times New Roman"/>
              </a:rPr>
              <a:t>Data Flow Diagram (Contd.)</a:t>
            </a:r>
          </a:p>
        </p:txBody>
      </p:sp>
      <p:sp>
        <p:nvSpPr>
          <p:cNvPr id="3" name="Content Placeholder 2">
            <a:extLst>
              <a:ext uri="{FF2B5EF4-FFF2-40B4-BE49-F238E27FC236}">
                <a16:creationId xmlns:a16="http://schemas.microsoft.com/office/drawing/2014/main" id="{71F9912B-1A50-DE77-34D9-9D75FFD2056C}"/>
              </a:ext>
            </a:extLst>
          </p:cNvPr>
          <p:cNvSpPr>
            <a:spLocks noGrp="1"/>
          </p:cNvSpPr>
          <p:nvPr>
            <p:ph idx="1"/>
          </p:nvPr>
        </p:nvSpPr>
        <p:spPr>
          <a:xfrm>
            <a:off x="658367" y="4236486"/>
            <a:ext cx="11047358" cy="1484376"/>
          </a:xfrm>
        </p:spPr>
        <p:txBody>
          <a:bodyPr vert="horz" lIns="91440" tIns="45720" rIns="91440" bIns="45720" rtlCol="0" anchor="t">
            <a:noAutofit/>
          </a:bodyPr>
          <a:lstStyle/>
          <a:p>
            <a:pPr marL="0" indent="0">
              <a:spcBef>
                <a:spcPts val="0"/>
              </a:spcBef>
              <a:buNone/>
            </a:pPr>
            <a:r>
              <a:rPr lang="en-US" sz="1800" b="1" u="sng">
                <a:solidFill>
                  <a:srgbClr val="000000"/>
                </a:solidFill>
                <a:latin typeface="Times New Roman"/>
                <a:ea typeface="+mn-lt"/>
                <a:cs typeface="+mn-lt"/>
              </a:rPr>
              <a:t>Data Processing Engines: </a:t>
            </a:r>
            <a:endParaRPr lang="en-US" sz="1800" b="1" u="sng">
              <a:solidFill>
                <a:srgbClr val="000000"/>
              </a:solidFill>
              <a:latin typeface="Times New Roman"/>
              <a:ea typeface="+mn-lt"/>
              <a:cs typeface="Times New Roman"/>
            </a:endParaRPr>
          </a:p>
          <a:p>
            <a:pPr marL="285750" indent="-285750">
              <a:spcBef>
                <a:spcPts val="0"/>
              </a:spcBef>
            </a:pPr>
            <a:r>
              <a:rPr lang="en-US" sz="1800">
                <a:solidFill>
                  <a:srgbClr val="000000"/>
                </a:solidFill>
                <a:latin typeface="Times New Roman"/>
                <a:ea typeface="+mn-lt"/>
                <a:cs typeface="+mn-lt"/>
              </a:rPr>
              <a:t>Snowflake provides a cloud-based data warehousing solution, coupled with Alteryx for data preparation and blending. </a:t>
            </a:r>
            <a:endParaRPr lang="en-US" sz="1800">
              <a:solidFill>
                <a:srgbClr val="000000"/>
              </a:solidFill>
              <a:latin typeface="Times New Roman"/>
              <a:ea typeface="+mn-lt"/>
              <a:cs typeface="Times New Roman"/>
            </a:endParaRPr>
          </a:p>
          <a:p>
            <a:pPr marL="285750" indent="-285750">
              <a:spcBef>
                <a:spcPts val="0"/>
              </a:spcBef>
            </a:pPr>
            <a:r>
              <a:rPr lang="en-US" sz="1800">
                <a:solidFill>
                  <a:srgbClr val="000000"/>
                </a:solidFill>
                <a:latin typeface="Times New Roman"/>
                <a:ea typeface="+mn-lt"/>
                <a:cs typeface="+mn-lt"/>
              </a:rPr>
              <a:t>MS SQL Server Integration Services (SSIS) is employed for orchestrating ETL processes. </a:t>
            </a:r>
            <a:endParaRPr lang="en-US" sz="1800">
              <a:solidFill>
                <a:srgbClr val="000000"/>
              </a:solidFill>
              <a:latin typeface="Times New Roman"/>
              <a:ea typeface="+mn-lt"/>
              <a:cs typeface="Times New Roman"/>
            </a:endParaRPr>
          </a:p>
          <a:p>
            <a:pPr marL="285750" indent="-285750">
              <a:spcBef>
                <a:spcPts val="0"/>
              </a:spcBef>
            </a:pPr>
            <a:r>
              <a:rPr lang="en-US" sz="1800">
                <a:solidFill>
                  <a:srgbClr val="000000"/>
                </a:solidFill>
                <a:latin typeface="Times New Roman"/>
                <a:ea typeface="+mn-lt"/>
                <a:cs typeface="+mn-lt"/>
              </a:rPr>
              <a:t>Azure Analysis Services delivers an enterprise-grade analytics engine</a:t>
            </a:r>
            <a:endParaRPr lang="en-US" sz="1800">
              <a:solidFill>
                <a:srgbClr val="000000"/>
              </a:solidFill>
              <a:latin typeface="Times New Roman"/>
              <a:cs typeface="Times New Roman"/>
            </a:endParaRPr>
          </a:p>
        </p:txBody>
      </p:sp>
      <p:sp>
        <p:nvSpPr>
          <p:cNvPr id="6" name="TextBox 5">
            <a:extLst>
              <a:ext uri="{FF2B5EF4-FFF2-40B4-BE49-F238E27FC236}">
                <a16:creationId xmlns:a16="http://schemas.microsoft.com/office/drawing/2014/main" id="{34FE82F8-A55F-5423-B651-564C3D3E507E}"/>
              </a:ext>
            </a:extLst>
          </p:cNvPr>
          <p:cNvSpPr txBox="1"/>
          <p:nvPr/>
        </p:nvSpPr>
        <p:spPr>
          <a:xfrm>
            <a:off x="681511" y="2136315"/>
            <a:ext cx="11004870"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b="1" u="sng">
                <a:solidFill>
                  <a:srgbClr val="000000"/>
                </a:solidFill>
                <a:latin typeface="Times New Roman"/>
                <a:ea typeface="+mn-lt"/>
                <a:cs typeface="Times New Roman"/>
              </a:rPr>
              <a:t>Data Ingestion and Storage: </a:t>
            </a:r>
          </a:p>
          <a:p>
            <a:pPr marL="285750" indent="-285750" algn="just">
              <a:buFont typeface="Arial"/>
              <a:buChar char="•"/>
            </a:pPr>
            <a:r>
              <a:rPr lang="en-US">
                <a:solidFill>
                  <a:srgbClr val="000000"/>
                </a:solidFill>
                <a:latin typeface="Times New Roman"/>
                <a:ea typeface="+mn-lt"/>
                <a:cs typeface="Times New Roman"/>
              </a:rPr>
              <a:t>Hadoop serves as a scalable and distributed repository for crime-related data storage. </a:t>
            </a:r>
            <a:endParaRPr lang="en-US">
              <a:solidFill>
                <a:srgbClr val="000000"/>
              </a:solidFill>
              <a:latin typeface="Avenir Next LT Pro"/>
              <a:ea typeface="+mn-lt"/>
              <a:cs typeface="Times New Roman"/>
            </a:endParaRPr>
          </a:p>
          <a:p>
            <a:pPr marL="285750" indent="-285750" algn="just">
              <a:buFont typeface="Arial"/>
              <a:buChar char="•"/>
            </a:pPr>
            <a:r>
              <a:rPr lang="en-US">
                <a:solidFill>
                  <a:srgbClr val="000000"/>
                </a:solidFill>
                <a:latin typeface="Times New Roman"/>
                <a:ea typeface="+mn-lt"/>
                <a:cs typeface="Times New Roman"/>
              </a:rPr>
              <a:t>MongoDB offers a flexible schema suitable for dynamic data such as unemployment rates. </a:t>
            </a:r>
            <a:endParaRPr lang="en-US">
              <a:solidFill>
                <a:srgbClr val="000000"/>
              </a:solidFill>
              <a:latin typeface="Avenir Next LT Pro"/>
              <a:ea typeface="+mn-lt"/>
              <a:cs typeface="Times New Roman"/>
            </a:endParaRPr>
          </a:p>
          <a:p>
            <a:pPr marL="285750" indent="-285750" algn="just">
              <a:buFont typeface="Arial"/>
              <a:buChar char="•"/>
            </a:pPr>
            <a:r>
              <a:rPr lang="en-US">
                <a:solidFill>
                  <a:srgbClr val="000000"/>
                </a:solidFill>
                <a:latin typeface="Times New Roman"/>
                <a:ea typeface="+mn-lt"/>
                <a:cs typeface="Times New Roman"/>
              </a:rPr>
              <a:t>MariaDB provides reliable SQL storage for structured weather data.</a:t>
            </a:r>
            <a:endParaRPr lang="en-US">
              <a:solidFill>
                <a:srgbClr val="000000"/>
              </a:solidFill>
              <a:latin typeface="Avenir Next LT Pro"/>
              <a:ea typeface="+mn-lt"/>
              <a:cs typeface="Times New Roman"/>
            </a:endParaRPr>
          </a:p>
          <a:p>
            <a:pPr marL="285750" indent="-285750" algn="just">
              <a:buFont typeface="Arial"/>
              <a:buChar char="•"/>
            </a:pPr>
            <a:r>
              <a:rPr lang="en-US">
                <a:solidFill>
                  <a:srgbClr val="000000"/>
                </a:solidFill>
                <a:latin typeface="Times New Roman"/>
                <a:ea typeface="+mn-lt"/>
                <a:cs typeface="Times New Roman"/>
              </a:rPr>
              <a:t>Azure SQL and Azure SQL Server Express act as cloud-based SQL databases for efficient data management and accessibility.</a:t>
            </a:r>
            <a:endParaRPr lang="en-US"/>
          </a:p>
        </p:txBody>
      </p:sp>
    </p:spTree>
    <p:extLst>
      <p:ext uri="{BB962C8B-B14F-4D97-AF65-F5344CB8AC3E}">
        <p14:creationId xmlns:p14="http://schemas.microsoft.com/office/powerpoint/2010/main" val="2985510113"/>
      </p:ext>
    </p:extLst>
  </p:cSld>
  <p:clrMapOvr>
    <a:masterClrMapping/>
  </p:clrMapOvr>
</p:sld>
</file>

<file path=ppt/theme/theme1.xml><?xml version="1.0" encoding="utf-8"?>
<a:theme xmlns:a="http://schemas.openxmlformats.org/drawingml/2006/main" name="AccentBoxVTI">
  <a:themeElements>
    <a:clrScheme name="AnalogousFromRegularSeedRightStep">
      <a:dk1>
        <a:srgbClr val="000000"/>
      </a:dk1>
      <a:lt1>
        <a:srgbClr val="FFFFFF"/>
      </a:lt1>
      <a:dk2>
        <a:srgbClr val="412824"/>
      </a:dk2>
      <a:lt2>
        <a:srgbClr val="E2E8E4"/>
      </a:lt2>
      <a:accent1>
        <a:srgbClr val="DC34AD"/>
      </a:accent1>
      <a:accent2>
        <a:srgbClr val="CA2255"/>
      </a:accent2>
      <a:accent3>
        <a:srgbClr val="DC4734"/>
      </a:accent3>
      <a:accent4>
        <a:srgbClr val="CA7B22"/>
      </a:accent4>
      <a:accent5>
        <a:srgbClr val="AFA829"/>
      </a:accent5>
      <a:accent6>
        <a:srgbClr val="7EB41E"/>
      </a:accent6>
      <a:hlink>
        <a:srgbClr val="31944D"/>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a469a93-da4c-412d-be85-debddefcb64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232561E165B344996455B27C544A2E" ma:contentTypeVersion="14" ma:contentTypeDescription="Create a new document." ma:contentTypeScope="" ma:versionID="b332df0a71417dd6d8600aa891a62133">
  <xsd:schema xmlns:xsd="http://www.w3.org/2001/XMLSchema" xmlns:xs="http://www.w3.org/2001/XMLSchema" xmlns:p="http://schemas.microsoft.com/office/2006/metadata/properties" xmlns:ns3="ca469a93-da4c-412d-be85-debddefcb642" xmlns:ns4="ba7f1b8e-01ac-43e8-956b-19b5e3b2ea9d" targetNamespace="http://schemas.microsoft.com/office/2006/metadata/properties" ma:root="true" ma:fieldsID="62093753bd95f0b86c1790fef4ca5418" ns3:_="" ns4:_="">
    <xsd:import namespace="ca469a93-da4c-412d-be85-debddefcb642"/>
    <xsd:import namespace="ba7f1b8e-01ac-43e8-956b-19b5e3b2ea9d"/>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469a93-da4c-412d-be85-debddefcb64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7f1b8e-01ac-43e8-956b-19b5e3b2ea9d"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1BE848-605E-4C99-BBBC-EDB3427D918C}">
  <ds:schemaRefs>
    <ds:schemaRef ds:uri="ba7f1b8e-01ac-43e8-956b-19b5e3b2ea9d"/>
    <ds:schemaRef ds:uri="ca469a93-da4c-412d-be85-debddefcb6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BB0B136-9694-4ECC-B819-F00FB475CC0E}">
  <ds:schemaRefs>
    <ds:schemaRef ds:uri="http://schemas.microsoft.com/sharepoint/v3/contenttype/forms"/>
  </ds:schemaRefs>
</ds:datastoreItem>
</file>

<file path=customXml/itemProps3.xml><?xml version="1.0" encoding="utf-8"?>
<ds:datastoreItem xmlns:ds="http://schemas.openxmlformats.org/officeDocument/2006/customXml" ds:itemID="{C8BE913E-588D-4459-B5EF-E97EA17D2990}">
  <ds:schemaRefs>
    <ds:schemaRef ds:uri="ba7f1b8e-01ac-43e8-956b-19b5e3b2ea9d"/>
    <ds:schemaRef ds:uri="ca469a93-da4c-412d-be85-debddefcb6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32</Slides>
  <Notes>8</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AccentBoxVTI</vt:lpstr>
      <vt:lpstr>Analyzing the Influence of Weather, Unemployment, Mental Health, Race, Budget, and Staffing on Crime Rates</vt:lpstr>
      <vt:lpstr>Agenda</vt:lpstr>
      <vt:lpstr>Introduction</vt:lpstr>
      <vt:lpstr>Objectives and Goals</vt:lpstr>
      <vt:lpstr>Data Sources and Collections</vt:lpstr>
      <vt:lpstr>PowerPoint Presentation</vt:lpstr>
      <vt:lpstr>Data Sources and Collections</vt:lpstr>
      <vt:lpstr>Data Flow Diagram</vt:lpstr>
      <vt:lpstr>Data Flow Diagram (Contd.)</vt:lpstr>
      <vt:lpstr>Data Flow Diagram (Contd.)</vt:lpstr>
      <vt:lpstr>Data Storage and Processing Hadoop (hdfs) Configuration </vt:lpstr>
      <vt:lpstr>PowerPoint Presentation</vt:lpstr>
      <vt:lpstr>Data Storage and Processing MongoDB Configuration </vt:lpstr>
      <vt:lpstr>Data Storage and Processing Snowflake-Alteryx-Azure SQL Configuration </vt:lpstr>
      <vt:lpstr>PowerPoint Presentation</vt:lpstr>
      <vt:lpstr>PowerPoint Presentation</vt:lpstr>
      <vt:lpstr>PowerPoint Presentation</vt:lpstr>
      <vt:lpstr>PowerPoint Presentation</vt:lpstr>
      <vt:lpstr>PowerPoint Presentation</vt:lpstr>
      <vt:lpstr>PySpark ETL Resultant Datasets (Contd.) </vt:lpstr>
      <vt:lpstr>PySpark Machine Learning  Model 1: LSTM - For Crime Prediction Based on Weather Data</vt:lpstr>
      <vt:lpstr>PySpark Machine Learning  Model 1: LSTM - For Crime Prediction Based on Weather Data</vt:lpstr>
      <vt:lpstr>PySpark Machine Learning  Model 1: LSTM - For Crime Prediction Based on Weather Data</vt:lpstr>
      <vt:lpstr>PySpark Machine Learning  2. CNN - For Crime Prediction Based on Race Data</vt:lpstr>
      <vt:lpstr>PySpark Machine Learning  Model 2: CNN - For Crime Prediction Based on Race Data</vt:lpstr>
      <vt:lpstr>PySpark Machine Learning  Model 2: CNN - For Crime Prediction Based on Race Data</vt:lpstr>
      <vt:lpstr>Data Visualization  Reporting (via PowerBI): Crime Rates, Weather and Victims Data Analysis   </vt:lpstr>
      <vt:lpstr>Data Visualization  Reporting (via PowerBI): Crime Rates, Mental Health and Victims Data Analysis    </vt:lpstr>
      <vt:lpstr>Data Visualization  Reporting (via PowerBI): Crime Rates, Unemployment and Victims Data Analysis    </vt:lpstr>
      <vt:lpstr>Data Visualization  Reporting (via PowerBI): Crime Rates, Race and Victims Data Analysis    </vt:lpstr>
      <vt:lpstr>Data Visualization  Reporting (via PowerBI): Crime Rates, Budget by Command and Victims Data Analysis    </vt:lpstr>
      <vt:lpstr>Data Visualization  Reporting (via PowerBI): Crime Rates, Staffing by Command and Victims Data Analysis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Ip</dc:creator>
  <cp:revision>1</cp:revision>
  <dcterms:created xsi:type="dcterms:W3CDTF">2024-03-07T23:08:21Z</dcterms:created>
  <dcterms:modified xsi:type="dcterms:W3CDTF">2024-03-12T01:16:54Z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0x010100C0232561E165B344996455B27C544A2E</vt:lpwstr>
  </property>
</Properties>
</file>